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62" r:id="rId2"/>
    <p:sldId id="263" r:id="rId3"/>
    <p:sldId id="260" r:id="rId4"/>
    <p:sldId id="265" r:id="rId5"/>
    <p:sldId id="266" r:id="rId6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 userDrawn="1">
          <p15:clr>
            <a:srgbClr val="A4A3A4"/>
          </p15:clr>
        </p15:guide>
        <p15:guide id="2" pos="46" userDrawn="1">
          <p15:clr>
            <a:srgbClr val="A4A3A4"/>
          </p15:clr>
        </p15:guide>
        <p15:guide id="3" pos="1620" userDrawn="1">
          <p15:clr>
            <a:srgbClr val="A4A3A4"/>
          </p15:clr>
        </p15:guide>
        <p15:guide id="4" pos="3194" userDrawn="1">
          <p15:clr>
            <a:srgbClr val="A4A3A4"/>
          </p15:clr>
        </p15:guide>
        <p15:guide id="5" orient="horz" pos="5692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pos="154" userDrawn="1">
          <p15:clr>
            <a:srgbClr val="A4A3A4"/>
          </p15:clr>
        </p15:guide>
        <p15:guide id="8" pos="1743" userDrawn="1">
          <p15:clr>
            <a:srgbClr val="A4A3A4"/>
          </p15:clr>
        </p15:guide>
        <p15:guide id="9" pos="3086" userDrawn="1">
          <p15:clr>
            <a:srgbClr val="A4A3A4"/>
          </p15:clr>
        </p15:guide>
        <p15:guide id="10" pos="2654" userDrawn="1">
          <p15:clr>
            <a:srgbClr val="A4A3A4"/>
          </p15:clr>
        </p15:guide>
        <p15:guide id="11" pos="2546" userDrawn="1">
          <p15:clr>
            <a:srgbClr val="A4A3A4"/>
          </p15:clr>
        </p15:guide>
        <p15:guide id="12" pos="14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A"/>
    <a:srgbClr val="F2FB00"/>
    <a:srgbClr val="FFE300"/>
    <a:srgbClr val="55E76D"/>
    <a:srgbClr val="FF2A1C"/>
    <a:srgbClr val="EB3C39"/>
    <a:srgbClr val="3643FF"/>
    <a:srgbClr val="080F1C"/>
    <a:srgbClr val="00F4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9" autoAdjust="0"/>
    <p:restoredTop sz="86437"/>
  </p:normalViewPr>
  <p:slideViewPr>
    <p:cSldViewPr snapToGrid="0" snapToObjects="1">
      <p:cViewPr>
        <p:scale>
          <a:sx n="125" d="100"/>
          <a:sy n="125" d="100"/>
        </p:scale>
        <p:origin x="1694" y="-3854"/>
      </p:cViewPr>
      <p:guideLst>
        <p:guide orient="horz" pos="3016"/>
        <p:guide pos="46"/>
        <p:guide pos="1620"/>
        <p:guide pos="3194"/>
        <p:guide orient="horz" pos="5692"/>
        <p:guide orient="horz" pos="164"/>
        <p:guide pos="154"/>
        <p:guide pos="1743"/>
        <p:guide pos="3086"/>
        <p:guide pos="2654"/>
        <p:guide pos="2546"/>
        <p:guide pos="14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53" d="100"/>
          <a:sy n="153" d="100"/>
        </p:scale>
        <p:origin x="47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sz="1250" b="1" i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Chart</a:t>
            </a:r>
            <a:r>
              <a:rPr lang="ca-ES" sz="1250" b="1" i="0" baseline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250" b="1" i="0" baseline="0" dirty="0" err="1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Example</a:t>
            </a:r>
            <a:r>
              <a:rPr lang="ca-ES" sz="1250" b="1" i="0" baseline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1</a:t>
            </a:r>
            <a:endParaRPr lang="ca-ES" sz="1250" b="1" i="0" dirty="0">
              <a:solidFill>
                <a:schemeClr val="tx1"/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</c:rich>
      </c:tx>
      <c:layout>
        <c:manualLayout>
          <c:xMode val="edge"/>
          <c:yMode val="edge"/>
          <c:x val="8.9863461188820579E-3"/>
          <c:y val="2.673941798941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7.2797749091678604E-2"/>
          <c:y val="0.31408421516754853"/>
          <c:w val="0.88556402361784636"/>
          <c:h val="0.52628306878306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Theme 1</c:v>
                </c:pt>
              </c:strCache>
            </c:strRef>
          </c:tx>
          <c:spPr>
            <a:solidFill>
              <a:srgbClr val="55E76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D-5B4D-95F2-BB64D84B0F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Theme 2</c:v>
                </c:pt>
              </c:strCache>
            </c:strRef>
          </c:tx>
          <c:spPr>
            <a:solidFill>
              <a:srgbClr val="3643F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5D-5B4D-95F2-BB64D84B0F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Theme 3</c:v>
                </c:pt>
              </c:strCache>
            </c:strRef>
          </c:tx>
          <c:spPr>
            <a:solidFill>
              <a:srgbClr val="FF2A1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D-5B4D-95F2-BB64D84B0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6080832"/>
        <c:axId val="1496082480"/>
      </c:barChart>
      <c:catAx>
        <c:axId val="14960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ea typeface="+mn-ea"/>
                <a:cs typeface="Apercu Arabic Pro Light" panose="020B0303050601040103" pitchFamily="34" charset="0"/>
              </a:defRPr>
            </a:pPr>
            <a:endParaRPr lang="en-US"/>
          </a:p>
        </c:txPr>
        <c:crossAx val="1496082480"/>
        <c:crosses val="autoZero"/>
        <c:auto val="1"/>
        <c:lblAlgn val="ctr"/>
        <c:lblOffset val="100"/>
        <c:noMultiLvlLbl val="0"/>
      </c:catAx>
      <c:valAx>
        <c:axId val="14960824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percu Arabic Pro Light" panose="020B0303050601040103" pitchFamily="34" charset="0"/>
                <a:ea typeface="+mn-ea"/>
                <a:cs typeface="Apercu Arabic Pro Light" panose="020B0303050601040103" pitchFamily="34" charset="0"/>
              </a:defRPr>
            </a:pPr>
            <a:endParaRPr lang="en-US"/>
          </a:p>
        </c:txPr>
        <c:crossAx val="149608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74227218941968"/>
          <c:y val="0.17563095238095239"/>
          <c:w val="0.54562500558852367"/>
          <c:h val="9.7738095238095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ercu Arabic Pro Light" panose="020B0303050601040103" pitchFamily="34" charset="0"/>
              <a:ea typeface="+mn-ea"/>
              <a:cs typeface="Apercu Arabic Pro Light" panose="020B03030506010401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sz="1250" b="1" i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Chart</a:t>
            </a:r>
            <a:r>
              <a:rPr lang="ca-ES" sz="1250" b="1" i="0" baseline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250" b="1" i="0" baseline="0" dirty="0" err="1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Example</a:t>
            </a:r>
            <a:r>
              <a:rPr lang="ca-ES" sz="1250" b="1" i="0" baseline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2</a:t>
            </a:r>
            <a:endParaRPr lang="ca-ES" sz="1250" b="1" i="0" dirty="0">
              <a:solidFill>
                <a:schemeClr val="tx1"/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</c:rich>
      </c:tx>
      <c:layout>
        <c:manualLayout>
          <c:xMode val="edge"/>
          <c:yMode val="edge"/>
          <c:x val="8.9863461188820579E-3"/>
          <c:y val="2.673941798941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7.2797749091678604E-2"/>
          <c:y val="0.32528350970017639"/>
          <c:w val="0.88556402361784636"/>
          <c:h val="0.52628306878306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Theme 1</c:v>
                </c:pt>
              </c:strCache>
            </c:strRef>
          </c:tx>
          <c:spPr>
            <a:ln w="19050" cap="rnd">
              <a:solidFill>
                <a:srgbClr val="3643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5D-114E-8013-50ADD7484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Theme 2</c:v>
                </c:pt>
              </c:strCache>
            </c:strRef>
          </c:tx>
          <c:spPr>
            <a:ln w="19050" cap="rnd">
              <a:solidFill>
                <a:srgbClr val="55E76D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2.9</c:v>
                </c:pt>
                <c:pt idx="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5D-114E-8013-50ADD7484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Theme 3</c:v>
                </c:pt>
              </c:strCache>
            </c:strRef>
          </c:tx>
          <c:spPr>
            <a:ln w="19050" cap="rnd">
              <a:solidFill>
                <a:srgbClr val="FF2A1C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5D-114E-8013-50ADD7484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6080832"/>
        <c:axId val="1496082480"/>
      </c:lineChart>
      <c:catAx>
        <c:axId val="14960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ea typeface="+mn-ea"/>
                <a:cs typeface="Apercu Arabic Pro Light" panose="020B0303050601040103" pitchFamily="34" charset="0"/>
              </a:defRPr>
            </a:pPr>
            <a:endParaRPr lang="en-US"/>
          </a:p>
        </c:txPr>
        <c:crossAx val="1496082480"/>
        <c:crosses val="autoZero"/>
        <c:auto val="1"/>
        <c:lblAlgn val="ctr"/>
        <c:lblOffset val="100"/>
        <c:noMultiLvlLbl val="0"/>
      </c:catAx>
      <c:valAx>
        <c:axId val="14960824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percu Arabic Pro Light" panose="020B0303050601040103" pitchFamily="34" charset="0"/>
                <a:ea typeface="+mn-ea"/>
                <a:cs typeface="Apercu Arabic Pro Light" panose="020B0303050601040103" pitchFamily="34" charset="0"/>
              </a:defRPr>
            </a:pPr>
            <a:endParaRPr lang="en-US"/>
          </a:p>
        </c:txPr>
        <c:crossAx val="149608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30656703694982"/>
          <c:y val="0.18550705467372136"/>
          <c:w val="0.63235740322912348"/>
          <c:h val="9.7738095238095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ercu Arabic Pro Light" panose="020B0303050601040103" pitchFamily="34" charset="0"/>
              <a:ea typeface="+mn-ea"/>
              <a:cs typeface="Apercu Arabic Pro Light" panose="020B03030506010401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sz="1250" b="1" i="0" baseline="0" dirty="0">
                <a:solidFill>
                  <a:srgbClr val="080F1C"/>
                </a:solidFill>
                <a:effectLst/>
                <a:latin typeface="Apercu Arabic Pro" panose="020B0503050601040103" pitchFamily="34" charset="0"/>
                <a:cs typeface="Apercu Arabic Pro" panose="020B0503050601040103" pitchFamily="34" charset="0"/>
              </a:rPr>
              <a:t>Chart </a:t>
            </a:r>
            <a:r>
              <a:rPr lang="ca-ES" sz="1250" b="1" i="0" baseline="0" dirty="0" err="1">
                <a:solidFill>
                  <a:srgbClr val="080F1C"/>
                </a:solidFill>
                <a:effectLst/>
                <a:latin typeface="Apercu Arabic Pro" panose="020B0503050601040103" pitchFamily="34" charset="0"/>
                <a:cs typeface="Apercu Arabic Pro" panose="020B0503050601040103" pitchFamily="34" charset="0"/>
              </a:rPr>
              <a:t>Example</a:t>
            </a:r>
            <a:r>
              <a:rPr lang="ca-ES" sz="1250" b="1" i="0" baseline="0" dirty="0">
                <a:solidFill>
                  <a:srgbClr val="080F1C"/>
                </a:solidFill>
                <a:effectLst/>
                <a:latin typeface="Apercu Arabic Pro" panose="020B0503050601040103" pitchFamily="34" charset="0"/>
                <a:cs typeface="Apercu Arabic Pro" panose="020B0503050601040103" pitchFamily="34" charset="0"/>
              </a:rPr>
              <a:t> 3</a:t>
            </a:r>
            <a:endParaRPr lang="en-ES" sz="1250" b="1" i="0" dirty="0">
              <a:solidFill>
                <a:srgbClr val="080F1C"/>
              </a:solidFill>
              <a:effectLst/>
              <a:latin typeface="Apercu Arabic Pro" panose="020B0503050601040103" pitchFamily="34" charset="0"/>
              <a:cs typeface="Apercu Arabic Pro" panose="020B0503050601040103" pitchFamily="34" charset="0"/>
            </a:endParaRPr>
          </a:p>
        </c:rich>
      </c:tx>
      <c:layout>
        <c:manualLayout>
          <c:xMode val="edge"/>
          <c:yMode val="edge"/>
          <c:x val="7.4748176188452046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S"/>
        </a:p>
      </c:txPr>
    </c:title>
    <c:autoTitleDeleted val="0"/>
    <c:plotArea>
      <c:layout>
        <c:manualLayout>
          <c:layoutTarget val="inner"/>
          <c:xMode val="edge"/>
          <c:yMode val="edge"/>
          <c:x val="3.0877072607769489E-2"/>
          <c:y val="0.2580457203820411"/>
          <c:w val="0.49463626600567639"/>
          <c:h val="0.7419542796179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64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3E-4743-A9A4-7405F3F1A2F7}"/>
              </c:ext>
            </c:extLst>
          </c:dPt>
          <c:dPt>
            <c:idx val="1"/>
            <c:bubble3D val="0"/>
            <c:spPr>
              <a:solidFill>
                <a:srgbClr val="FF2A1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13E-4743-A9A4-7405F3F1A2F7}"/>
              </c:ext>
            </c:extLst>
          </c:dPt>
          <c:dPt>
            <c:idx val="2"/>
            <c:bubble3D val="0"/>
            <c:spPr>
              <a:solidFill>
                <a:srgbClr val="55E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3E-4743-A9A4-7405F3F1A2F7}"/>
              </c:ext>
            </c:extLst>
          </c:dPt>
          <c:dPt>
            <c:idx val="3"/>
            <c:bubble3D val="0"/>
            <c:spPr>
              <a:solidFill>
                <a:srgbClr val="F2F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13E-4743-A9A4-7405F3F1A2F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E-4743-A9A4-7405F3F1A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959236394028569"/>
          <c:y val="0.22299197926145486"/>
          <c:w val="0.40563719061538844"/>
          <c:h val="0.28162326424507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lnSpc>
              <a:spcPct val="100000"/>
            </a:lnSpc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ercu Arabic Pro Light" panose="020B0303050601040103" pitchFamily="34" charset="0"/>
              <a:ea typeface="+mn-ea"/>
              <a:cs typeface="Apercu Arabic Pro Light" panose="020B03030506010401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39BAA3-9107-7A44-B923-593012ECC1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6CA98-80BC-3E4E-AD1E-A4B15C81B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318B8-9FD4-9546-93E2-12CBC1689D89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28E1E-F5C4-F04B-B6CA-A010DA53C1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F7FA0-989C-2247-90DD-1B8B82CA21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D4EB0-88AD-D74B-8953-BA9CF20A6D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97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F8D4E-7A35-C148-84D8-DA4753DDBB74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22B9-0FAD-C841-B8FA-3C12F90E84A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557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22B9-0FAD-C841-B8FA-3C12F90E84AE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0400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22B9-0FAD-C841-B8FA-3C12F90E84AE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406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22B9-0FAD-C841-B8FA-3C12F90E84AE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6714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22B9-0FAD-C841-B8FA-3C12F90E84AE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4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22B9-0FAD-C841-B8FA-3C12F90E84AE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384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470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793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549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249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909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763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63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65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46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917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325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65AA-DFA7-F240-84A4-6AEA8ED9B0FB}" type="datetimeFigureOut">
              <a:rPr lang="ca-ES" smtClean="0"/>
              <a:t>22/12/2025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0874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14BE1C-ECC4-504E-BB26-6BBB7BCB8216}"/>
              </a:ext>
            </a:extLst>
          </p:cNvPr>
          <p:cNvSpPr/>
          <p:nvPr/>
        </p:nvSpPr>
        <p:spPr>
          <a:xfrm>
            <a:off x="1" y="0"/>
            <a:ext cx="5143500" cy="1111047"/>
          </a:xfrm>
          <a:prstGeom prst="rect">
            <a:avLst/>
          </a:prstGeom>
          <a:solidFill>
            <a:srgbClr val="00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FBDCD-EEEC-7B48-AEC9-CCFDB340A3DB}"/>
              </a:ext>
            </a:extLst>
          </p:cNvPr>
          <p:cNvSpPr txBox="1"/>
          <p:nvPr/>
        </p:nvSpPr>
        <p:spPr>
          <a:xfrm>
            <a:off x="249430" y="184217"/>
            <a:ext cx="35833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1600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ESOPRS E-Poster template &amp; instructions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C2B5A-4A14-4248-BEF1-24AA5C1425AB}"/>
              </a:ext>
            </a:extLst>
          </p:cNvPr>
          <p:cNvSpPr txBox="1"/>
          <p:nvPr/>
        </p:nvSpPr>
        <p:spPr>
          <a:xfrm>
            <a:off x="249430" y="519142"/>
            <a:ext cx="3583364" cy="544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Number 25-XXX</a:t>
            </a:r>
          </a:p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Authors:</a:t>
            </a:r>
          </a:p>
          <a:p>
            <a:r>
              <a:rPr lang="ca-ES" sz="10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Companies and Associations of the E-Poster</a:t>
            </a:r>
          </a:p>
          <a:p>
            <a:endParaRPr lang="ca-ES" sz="953" baseline="300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 useBgFill="1">
        <p:nvSpPr>
          <p:cNvPr id="16" name="Rounded Rectangle 15">
            <a:extLst>
              <a:ext uri="{FF2B5EF4-FFF2-40B4-BE49-F238E27FC236}">
                <a16:creationId xmlns:a16="http://schemas.microsoft.com/office/drawing/2014/main" id="{2A264C54-551A-F043-AFB4-DEB93F678613}"/>
              </a:ext>
            </a:extLst>
          </p:cNvPr>
          <p:cNvSpPr>
            <a:spLocks/>
          </p:cNvSpPr>
          <p:nvPr/>
        </p:nvSpPr>
        <p:spPr>
          <a:xfrm>
            <a:off x="73448" y="1152732"/>
            <a:ext cx="2461785" cy="1161263"/>
          </a:xfrm>
          <a:prstGeom prst="roundRect">
            <a:avLst>
              <a:gd name="adj" fmla="val 2182"/>
            </a:avLst>
          </a:prstGeom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 useBgFill="1">
        <p:nvSpPr>
          <p:cNvPr id="17" name="TextBox 16">
            <a:extLst>
              <a:ext uri="{FF2B5EF4-FFF2-40B4-BE49-F238E27FC236}">
                <a16:creationId xmlns:a16="http://schemas.microsoft.com/office/drawing/2014/main" id="{DF449D52-7FAF-0B43-96ED-F9E4305600B0}"/>
              </a:ext>
            </a:extLst>
          </p:cNvPr>
          <p:cNvSpPr txBox="1"/>
          <p:nvPr/>
        </p:nvSpPr>
        <p:spPr>
          <a:xfrm>
            <a:off x="240655" y="1299285"/>
            <a:ext cx="2185828" cy="1309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E-Posters on-site</a:t>
            </a:r>
          </a:p>
        </p:txBody>
      </p:sp>
      <p:sp useBgFill="1">
        <p:nvSpPr>
          <p:cNvPr id="19" name="TextBox 18">
            <a:extLst>
              <a:ext uri="{FF2B5EF4-FFF2-40B4-BE49-F238E27FC236}">
                <a16:creationId xmlns:a16="http://schemas.microsoft.com/office/drawing/2014/main" id="{D35D4C88-73AD-BE4A-8763-4D2A2523F2B6}"/>
              </a:ext>
            </a:extLst>
          </p:cNvPr>
          <p:cNvSpPr txBox="1"/>
          <p:nvPr/>
        </p:nvSpPr>
        <p:spPr>
          <a:xfrm>
            <a:off x="247020" y="1472013"/>
            <a:ext cx="2129230" cy="2232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 E-poster tool allows attendees to browse through all posters on-site at the congress and via the esoprs.eu website.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D182B3-0F88-C34B-8C72-9BE2355F04F0}"/>
              </a:ext>
            </a:extLst>
          </p:cNvPr>
          <p:cNvCxnSpPr/>
          <p:nvPr/>
        </p:nvCxnSpPr>
        <p:spPr>
          <a:xfrm>
            <a:off x="73448" y="1454924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A9314C4-FB06-E64D-8525-7A91DB6C8912}"/>
              </a:ext>
            </a:extLst>
          </p:cNvPr>
          <p:cNvSpPr txBox="1"/>
          <p:nvPr/>
        </p:nvSpPr>
        <p:spPr>
          <a:xfrm>
            <a:off x="249430" y="8694415"/>
            <a:ext cx="3973017" cy="33560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8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References</a:t>
            </a:r>
            <a:endParaRPr lang="ca-ES" sz="680" b="1" spc="14" dirty="0">
              <a:solidFill>
                <a:schemeClr val="tx1">
                  <a:lumMod val="65000"/>
                  <a:lumOff val="35000"/>
                </a:schemeClr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1- Lorem ipsum dolor sit amet, consectetur adipiscing elit, sed do eiusmod tempor incididunt ut labore et dolore magna aliqua. Ut enim ad minim veniam, quis nostrud exercitation ullamco laboris</a:t>
            </a:r>
          </a:p>
        </p:txBody>
      </p:sp>
      <p:sp useBgFill="1">
        <p:nvSpPr>
          <p:cNvPr id="59" name="Rounded Rectangle 58">
            <a:extLst>
              <a:ext uri="{FF2B5EF4-FFF2-40B4-BE49-F238E27FC236}">
                <a16:creationId xmlns:a16="http://schemas.microsoft.com/office/drawing/2014/main" id="{CD534AF5-B6E8-254A-95B3-F17E6B1EAF76}"/>
              </a:ext>
            </a:extLst>
          </p:cNvPr>
          <p:cNvSpPr>
            <a:spLocks/>
          </p:cNvSpPr>
          <p:nvPr/>
        </p:nvSpPr>
        <p:spPr>
          <a:xfrm>
            <a:off x="2619885" y="2482241"/>
            <a:ext cx="2461785" cy="1111046"/>
          </a:xfrm>
          <a:prstGeom prst="roundRect">
            <a:avLst>
              <a:gd name="adj" fmla="val 2957"/>
            </a:avLst>
          </a:prstGeom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 useBgFill="1">
        <p:nvSpPr>
          <p:cNvPr id="60" name="TextBox 59">
            <a:extLst>
              <a:ext uri="{FF2B5EF4-FFF2-40B4-BE49-F238E27FC236}">
                <a16:creationId xmlns:a16="http://schemas.microsoft.com/office/drawing/2014/main" id="{BCA958C5-C250-5543-8937-EF3339040123}"/>
              </a:ext>
            </a:extLst>
          </p:cNvPr>
          <p:cNvSpPr txBox="1"/>
          <p:nvPr/>
        </p:nvSpPr>
        <p:spPr>
          <a:xfrm>
            <a:off x="2787092" y="2628794"/>
            <a:ext cx="2185828" cy="1309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ca-ES" sz="851" b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Uploading you E-poster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 useBgFill="1">
        <p:nvSpPr>
          <p:cNvPr id="61" name="TextBox 60">
            <a:extLst>
              <a:ext uri="{FF2B5EF4-FFF2-40B4-BE49-F238E27FC236}">
                <a16:creationId xmlns:a16="http://schemas.microsoft.com/office/drawing/2014/main" id="{355DC80B-CE96-F545-83A1-56B083E9EF6B}"/>
              </a:ext>
            </a:extLst>
          </p:cNvPr>
          <p:cNvSpPr txBox="1"/>
          <p:nvPr/>
        </p:nvSpPr>
        <p:spPr>
          <a:xfrm>
            <a:off x="2793457" y="2801521"/>
            <a:ext cx="2129230" cy="45871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Once you have designed your E-poster to your liking, check it over once more, save it, then follow the appropriate upload link found in the email you  will receive from us in August.</a:t>
            </a:r>
          </a:p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 drag-and-drop area will open up where you can put your E-poster.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7EB6B4-4B7E-424D-8A3F-E9F156BA5380}"/>
              </a:ext>
            </a:extLst>
          </p:cNvPr>
          <p:cNvCxnSpPr/>
          <p:nvPr/>
        </p:nvCxnSpPr>
        <p:spPr>
          <a:xfrm>
            <a:off x="2619885" y="278443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0" name="Rounded Rectangle 69">
            <a:extLst>
              <a:ext uri="{FF2B5EF4-FFF2-40B4-BE49-F238E27FC236}">
                <a16:creationId xmlns:a16="http://schemas.microsoft.com/office/drawing/2014/main" id="{8CF98D11-0D34-3246-820A-B31BDF6B30B2}"/>
              </a:ext>
            </a:extLst>
          </p:cNvPr>
          <p:cNvSpPr>
            <a:spLocks/>
          </p:cNvSpPr>
          <p:nvPr/>
        </p:nvSpPr>
        <p:spPr>
          <a:xfrm>
            <a:off x="71314" y="2362260"/>
            <a:ext cx="2461785" cy="1111044"/>
          </a:xfrm>
          <a:prstGeom prst="roundRect">
            <a:avLst>
              <a:gd name="adj" fmla="val 2412"/>
            </a:avLst>
          </a:prstGeom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 useBgFill="1">
        <p:nvSpPr>
          <p:cNvPr id="71" name="TextBox 70">
            <a:extLst>
              <a:ext uri="{FF2B5EF4-FFF2-40B4-BE49-F238E27FC236}">
                <a16:creationId xmlns:a16="http://schemas.microsoft.com/office/drawing/2014/main" id="{BDE5245F-7020-3F46-A1B7-491E45861709}"/>
              </a:ext>
            </a:extLst>
          </p:cNvPr>
          <p:cNvSpPr txBox="1"/>
          <p:nvPr/>
        </p:nvSpPr>
        <p:spPr>
          <a:xfrm>
            <a:off x="238520" y="2508812"/>
            <a:ext cx="2185828" cy="1309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ca-ES" sz="851" b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E-</a:t>
            </a:r>
            <a:r>
              <a:rPr lang="ca-ES" sz="851" b="1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poster</a:t>
            </a:r>
            <a:r>
              <a:rPr lang="ca-ES" sz="851" b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Submission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 useBgFill="1">
        <p:nvSpPr>
          <p:cNvPr id="72" name="TextBox 71">
            <a:extLst>
              <a:ext uri="{FF2B5EF4-FFF2-40B4-BE49-F238E27FC236}">
                <a16:creationId xmlns:a16="http://schemas.microsoft.com/office/drawing/2014/main" id="{18D95B21-5E9F-DA4E-B9E5-BA24A6F609FF}"/>
              </a:ext>
            </a:extLst>
          </p:cNvPr>
          <p:cNvSpPr txBox="1"/>
          <p:nvPr/>
        </p:nvSpPr>
        <p:spPr>
          <a:xfrm>
            <a:off x="244886" y="2681540"/>
            <a:ext cx="2129230" cy="45871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For those uploading posters:</a:t>
            </a:r>
          </a:p>
          <a:p>
            <a:pPr marL="171450" indent="-171450" algn="just">
              <a:lnSpc>
                <a:spcPct val="150000"/>
              </a:lnSpc>
              <a:buSzPct val="130000"/>
              <a:buFont typeface="Arial" panose="020B0604020202020204" pitchFamily="34" charset="0"/>
              <a:buChar char="•"/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Posters should be submitted as a single page, PDF file</a:t>
            </a:r>
          </a:p>
          <a:p>
            <a:pPr marL="171450" indent="-171450" algn="just">
              <a:lnSpc>
                <a:spcPct val="150000"/>
              </a:lnSpc>
              <a:buSzPct val="130000"/>
              <a:buFont typeface="Arial" panose="020B0604020202020204" pitchFamily="34" charset="0"/>
              <a:buChar char="•"/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Using a 9:16 ratio, to ensure the poster covers the whole screen for viewers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3E21D1-6CD5-B64F-BB6C-AD81D365A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" b="20276"/>
          <a:stretch/>
        </p:blipFill>
        <p:spPr>
          <a:xfrm>
            <a:off x="2613335" y="1150150"/>
            <a:ext cx="2461784" cy="1298177"/>
          </a:xfrm>
          <a:prstGeom prst="roundRect">
            <a:avLst>
              <a:gd name="adj" fmla="val 1822"/>
            </a:avLst>
          </a:prstGeom>
          <a:noFill/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</p:pic>
      <p:sp useBgFill="1">
        <p:nvSpPr>
          <p:cNvPr id="42" name="Rounded Rectangle 41">
            <a:extLst>
              <a:ext uri="{FF2B5EF4-FFF2-40B4-BE49-F238E27FC236}">
                <a16:creationId xmlns:a16="http://schemas.microsoft.com/office/drawing/2014/main" id="{D339E22C-13DD-E14A-9518-912D35C7C0DB}"/>
              </a:ext>
            </a:extLst>
          </p:cNvPr>
          <p:cNvSpPr>
            <a:spLocks/>
          </p:cNvSpPr>
          <p:nvPr/>
        </p:nvSpPr>
        <p:spPr>
          <a:xfrm>
            <a:off x="73448" y="3520962"/>
            <a:ext cx="2461785" cy="1664708"/>
          </a:xfrm>
          <a:prstGeom prst="roundRect">
            <a:avLst>
              <a:gd name="adj" fmla="val 1494"/>
            </a:avLst>
          </a:prstGeom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 useBgFill="1">
        <p:nvSpPr>
          <p:cNvPr id="43" name="TextBox 42">
            <a:extLst>
              <a:ext uri="{FF2B5EF4-FFF2-40B4-BE49-F238E27FC236}">
                <a16:creationId xmlns:a16="http://schemas.microsoft.com/office/drawing/2014/main" id="{20B4DA1E-92D2-974E-BB53-09924CF91B65}"/>
              </a:ext>
            </a:extLst>
          </p:cNvPr>
          <p:cNvSpPr txBox="1"/>
          <p:nvPr/>
        </p:nvSpPr>
        <p:spPr>
          <a:xfrm>
            <a:off x="240655" y="3667515"/>
            <a:ext cx="2185828" cy="1309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ca-ES" sz="851" b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Recommendations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 useBgFill="1">
        <p:nvSpPr>
          <p:cNvPr id="44" name="TextBox 43">
            <a:extLst>
              <a:ext uri="{FF2B5EF4-FFF2-40B4-BE49-F238E27FC236}">
                <a16:creationId xmlns:a16="http://schemas.microsoft.com/office/drawing/2014/main" id="{A3498F40-72CD-5F42-BDCD-1DC996BF2591}"/>
              </a:ext>
            </a:extLst>
          </p:cNvPr>
          <p:cNvSpPr txBox="1"/>
          <p:nvPr/>
        </p:nvSpPr>
        <p:spPr>
          <a:xfrm>
            <a:off x="247020" y="3840243"/>
            <a:ext cx="2129230" cy="73340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To get the best out of your E-Poster, we recommend:</a:t>
            </a:r>
          </a:p>
          <a:p>
            <a:pPr marL="116655" indent="-116655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Using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resolution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charts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possible.</a:t>
            </a:r>
          </a:p>
          <a:p>
            <a:pPr marL="116655" indent="-11665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Keeping text as text, even in your images, so that no resolution is lost</a:t>
            </a:r>
          </a:p>
          <a:p>
            <a:pPr marL="116655" indent="-11665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Posters will be provided in portrait orientation, but the high resolution of the E posters should give you the space to relay all the information you need.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F31069-16A8-E54B-BC59-7ECBC7A1F33B}"/>
              </a:ext>
            </a:extLst>
          </p:cNvPr>
          <p:cNvCxnSpPr/>
          <p:nvPr/>
        </p:nvCxnSpPr>
        <p:spPr>
          <a:xfrm>
            <a:off x="78513" y="3819350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AC6521-C68B-9D47-A646-17A0B33A87FF}"/>
              </a:ext>
            </a:extLst>
          </p:cNvPr>
          <p:cNvCxnSpPr/>
          <p:nvPr/>
        </p:nvCxnSpPr>
        <p:spPr>
          <a:xfrm>
            <a:off x="71314" y="2681540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55A4135-C51D-2142-AB72-358EF9F60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029" y="487679"/>
            <a:ext cx="559469" cy="559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C5DCBB-C229-3921-11B2-E2C8B45FE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977" y="-33914"/>
            <a:ext cx="1040524" cy="712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AECCDB-62AE-7D88-88AC-E39A68830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071" y="470856"/>
            <a:ext cx="879345" cy="6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2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14BE1C-ECC4-504E-BB26-6BBB7BCB8216}"/>
              </a:ext>
            </a:extLst>
          </p:cNvPr>
          <p:cNvSpPr/>
          <p:nvPr/>
        </p:nvSpPr>
        <p:spPr>
          <a:xfrm>
            <a:off x="1" y="3145"/>
            <a:ext cx="5143500" cy="1094289"/>
          </a:xfrm>
          <a:prstGeom prst="rect">
            <a:avLst/>
          </a:prstGeom>
          <a:solidFill>
            <a:srgbClr val="00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FBDCD-EEEC-7B48-AEC9-CCFDB340A3DB}"/>
              </a:ext>
            </a:extLst>
          </p:cNvPr>
          <p:cNvSpPr txBox="1"/>
          <p:nvPr/>
        </p:nvSpPr>
        <p:spPr>
          <a:xfrm>
            <a:off x="249430" y="199206"/>
            <a:ext cx="3583364" cy="272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1769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E-</a:t>
            </a:r>
            <a:r>
              <a:rPr lang="ca-ES" sz="1769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Posters</a:t>
            </a:r>
            <a:r>
              <a:rPr lang="ca-ES" sz="1769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769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Tutorial</a:t>
            </a:r>
            <a:endParaRPr lang="ca-ES" sz="1769" b="1" dirty="0">
              <a:solidFill>
                <a:schemeClr val="bg1"/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A264C54-551A-F043-AFB4-DEB93F678613}"/>
              </a:ext>
            </a:extLst>
          </p:cNvPr>
          <p:cNvSpPr>
            <a:spLocks/>
          </p:cNvSpPr>
          <p:nvPr/>
        </p:nvSpPr>
        <p:spPr>
          <a:xfrm>
            <a:off x="62677" y="1204035"/>
            <a:ext cx="2461785" cy="1039879"/>
          </a:xfrm>
          <a:prstGeom prst="roundRect">
            <a:avLst>
              <a:gd name="adj" fmla="val 3001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49D52-7FAF-0B43-96ED-F9E4305600B0}"/>
              </a:ext>
            </a:extLst>
          </p:cNvPr>
          <p:cNvSpPr txBox="1"/>
          <p:nvPr/>
        </p:nvSpPr>
        <p:spPr>
          <a:xfrm>
            <a:off x="229884" y="1350587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Reference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Guides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5D4C88-73AD-BE4A-8763-4D2A2523F2B6}"/>
              </a:ext>
            </a:extLst>
          </p:cNvPr>
          <p:cNvSpPr txBox="1"/>
          <p:nvPr/>
        </p:nvSpPr>
        <p:spPr>
          <a:xfrm>
            <a:off x="236249" y="1523314"/>
            <a:ext cx="2129230" cy="57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 the templates for the E-posters, you can find some guides that will serve as a reference for the sizes of the margins and where to place some of the elements.</a:t>
            </a:r>
          </a:p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Don't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see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these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guides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? In the PowerPoint options bar you must go to View and activate the guides.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D182B3-0F88-C34B-8C72-9BE2355F04F0}"/>
              </a:ext>
            </a:extLst>
          </p:cNvPr>
          <p:cNvCxnSpPr/>
          <p:nvPr/>
        </p:nvCxnSpPr>
        <p:spPr>
          <a:xfrm>
            <a:off x="62677" y="1506226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AC6521-C68B-9D47-A646-17A0B33A87FF}"/>
              </a:ext>
            </a:extLst>
          </p:cNvPr>
          <p:cNvCxnSpPr/>
          <p:nvPr/>
        </p:nvCxnSpPr>
        <p:spPr>
          <a:xfrm>
            <a:off x="88487" y="4500555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2C1ADBA-0298-7E47-A25D-34C7E5DB587C}"/>
              </a:ext>
            </a:extLst>
          </p:cNvPr>
          <p:cNvSpPr>
            <a:spLocks/>
          </p:cNvSpPr>
          <p:nvPr/>
        </p:nvSpPr>
        <p:spPr>
          <a:xfrm>
            <a:off x="62676" y="5244724"/>
            <a:ext cx="2461785" cy="1518776"/>
          </a:xfrm>
          <a:prstGeom prst="roundRect">
            <a:avLst>
              <a:gd name="adj" fmla="val 2312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8584FDA-07BB-AF41-8340-069D6C64FC59}"/>
              </a:ext>
            </a:extLst>
          </p:cNvPr>
          <p:cNvSpPr txBox="1"/>
          <p:nvPr/>
        </p:nvSpPr>
        <p:spPr>
          <a:xfrm>
            <a:off x="229883" y="5391278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Head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Font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Sizes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and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Image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E2CBF33-7D6B-5949-82CF-48981B67B27C}"/>
              </a:ext>
            </a:extLst>
          </p:cNvPr>
          <p:cNvSpPr txBox="1"/>
          <p:nvPr/>
        </p:nvSpPr>
        <p:spPr>
          <a:xfrm>
            <a:off x="236248" y="5564005"/>
            <a:ext cx="2129230" cy="104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Title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Its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initial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26pt,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may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vary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depending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content.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Minimum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2pt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higher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than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Authors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Companies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/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Associations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Authors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and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Companies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/</a:t>
            </a: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Associations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initial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14pt.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can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reduced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case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very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long texts,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but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never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less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than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10pt.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colors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must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respected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Image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must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respect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maximum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width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allowed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specified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White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box.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order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respect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around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head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EF1607-5108-7E48-A8AC-432E9B0D334A}"/>
              </a:ext>
            </a:extLst>
          </p:cNvPr>
          <p:cNvCxnSpPr/>
          <p:nvPr/>
        </p:nvCxnSpPr>
        <p:spPr>
          <a:xfrm>
            <a:off x="78513" y="645555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8CF98D11-0D34-3246-820A-B31BDF6B30B2}"/>
              </a:ext>
            </a:extLst>
          </p:cNvPr>
          <p:cNvSpPr>
            <a:spLocks/>
          </p:cNvSpPr>
          <p:nvPr/>
        </p:nvSpPr>
        <p:spPr>
          <a:xfrm>
            <a:off x="62677" y="2985747"/>
            <a:ext cx="2461785" cy="2177130"/>
          </a:xfrm>
          <a:prstGeom prst="roundRect">
            <a:avLst>
              <a:gd name="adj" fmla="val 1452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E5245F-7020-3F46-A1B7-491E45861709}"/>
              </a:ext>
            </a:extLst>
          </p:cNvPr>
          <p:cNvSpPr txBox="1"/>
          <p:nvPr/>
        </p:nvSpPr>
        <p:spPr>
          <a:xfrm>
            <a:off x="229884" y="3132299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Margins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Between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Head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Elements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8D95B21-5E9F-DA4E-B9E5-BA24A6F609FF}"/>
              </a:ext>
            </a:extLst>
          </p:cNvPr>
          <p:cNvSpPr txBox="1"/>
          <p:nvPr/>
        </p:nvSpPr>
        <p:spPr>
          <a:xfrm>
            <a:off x="236249" y="3305027"/>
            <a:ext cx="2129230" cy="57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Apart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from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using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guides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as a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for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E-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going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use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boxes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specified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according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that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should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left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elements or sides.</a:t>
            </a:r>
          </a:p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above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find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a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take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into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account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head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E-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These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4565F9-1D2C-4C4E-B7E8-00B054D6DCF6}"/>
              </a:ext>
            </a:extLst>
          </p:cNvPr>
          <p:cNvCxnSpPr/>
          <p:nvPr/>
        </p:nvCxnSpPr>
        <p:spPr>
          <a:xfrm>
            <a:off x="67742" y="3284134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E71B113-5483-2A4E-9025-BF5CC53311C1}"/>
              </a:ext>
            </a:extLst>
          </p:cNvPr>
          <p:cNvSpPr>
            <a:spLocks/>
          </p:cNvSpPr>
          <p:nvPr/>
        </p:nvSpPr>
        <p:spPr>
          <a:xfrm>
            <a:off x="2597497" y="5143895"/>
            <a:ext cx="2461785" cy="1366138"/>
          </a:xfrm>
          <a:prstGeom prst="roundRect">
            <a:avLst>
              <a:gd name="adj" fmla="val 2457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62400C-A167-9546-B2F8-41827EAA31A5}"/>
              </a:ext>
            </a:extLst>
          </p:cNvPr>
          <p:cNvSpPr txBox="1"/>
          <p:nvPr/>
        </p:nvSpPr>
        <p:spPr>
          <a:xfrm>
            <a:off x="2764704" y="5290449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Images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4DE211-3AAA-9D45-B3BE-A13D0273FE4E}"/>
              </a:ext>
            </a:extLst>
          </p:cNvPr>
          <p:cNvSpPr txBox="1"/>
          <p:nvPr/>
        </p:nvSpPr>
        <p:spPr>
          <a:xfrm>
            <a:off x="2771069" y="5463176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must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edited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manually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, so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inserting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into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document,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its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format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must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specified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A90685D-DAC8-574E-9398-78551695E223}"/>
              </a:ext>
            </a:extLst>
          </p:cNvPr>
          <p:cNvCxnSpPr/>
          <p:nvPr/>
        </p:nvCxnSpPr>
        <p:spPr>
          <a:xfrm>
            <a:off x="2602563" y="544228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1450579B-9DDA-A84F-AEC4-32191FAC6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8" y="2322734"/>
            <a:ext cx="2461784" cy="581164"/>
          </a:xfrm>
          <a:prstGeom prst="roundRect">
            <a:avLst>
              <a:gd name="adj" fmla="val 52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8F6BEE4A-2C00-814A-8BA6-3565AC826AFF}"/>
              </a:ext>
            </a:extLst>
          </p:cNvPr>
          <p:cNvSpPr/>
          <p:nvPr/>
        </p:nvSpPr>
        <p:spPr>
          <a:xfrm rot="5400000">
            <a:off x="252112" y="4592650"/>
            <a:ext cx="195951" cy="101184"/>
          </a:xfrm>
          <a:prstGeom prst="rect">
            <a:avLst/>
          </a:prstGeom>
          <a:solidFill>
            <a:srgbClr val="364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4FFAC14-6906-6B49-A380-A941F0AE470D}"/>
              </a:ext>
            </a:extLst>
          </p:cNvPr>
          <p:cNvSpPr/>
          <p:nvPr/>
        </p:nvSpPr>
        <p:spPr>
          <a:xfrm rot="10800000">
            <a:off x="297491" y="4859561"/>
            <a:ext cx="101185" cy="97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3D20A6C-A5B7-B949-A060-EAAC316AAE3C}"/>
              </a:ext>
            </a:extLst>
          </p:cNvPr>
          <p:cNvSpPr/>
          <p:nvPr/>
        </p:nvSpPr>
        <p:spPr>
          <a:xfrm rot="5400000">
            <a:off x="306178" y="3959153"/>
            <a:ext cx="101184" cy="246871"/>
          </a:xfrm>
          <a:prstGeom prst="rect">
            <a:avLst/>
          </a:prstGeom>
          <a:solidFill>
            <a:srgbClr val="FF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C7DCE17-8731-F64D-9179-5DB367237777}"/>
              </a:ext>
            </a:extLst>
          </p:cNvPr>
          <p:cNvSpPr/>
          <p:nvPr/>
        </p:nvSpPr>
        <p:spPr>
          <a:xfrm>
            <a:off x="299496" y="4250599"/>
            <a:ext cx="101184" cy="234855"/>
          </a:xfrm>
          <a:prstGeom prst="rect">
            <a:avLst/>
          </a:prstGeom>
          <a:solidFill>
            <a:srgbClr val="FF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F1017D9-C498-274F-A902-69F5BF4E3EF4}"/>
              </a:ext>
            </a:extLst>
          </p:cNvPr>
          <p:cNvSpPr txBox="1"/>
          <p:nvPr/>
        </p:nvSpPr>
        <p:spPr>
          <a:xfrm>
            <a:off x="554728" y="3963005"/>
            <a:ext cx="181075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Side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black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Head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logo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9D50D1-0735-1F4F-932C-AF5B34CA1A4A}"/>
              </a:ext>
            </a:extLst>
          </p:cNvPr>
          <p:cNvSpPr txBox="1"/>
          <p:nvPr/>
        </p:nvSpPr>
        <p:spPr>
          <a:xfrm>
            <a:off x="546970" y="4300703"/>
            <a:ext cx="1810750" cy="10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Top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bottom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black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B09726-9343-5744-B410-E7B6EF28A755}"/>
              </a:ext>
            </a:extLst>
          </p:cNvPr>
          <p:cNvSpPr txBox="1"/>
          <p:nvPr/>
        </p:nvSpPr>
        <p:spPr>
          <a:xfrm>
            <a:off x="556325" y="4563789"/>
            <a:ext cx="1810750" cy="10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Title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Authors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25A8B5C-4925-F640-A0CB-37A28B32B983}"/>
              </a:ext>
            </a:extLst>
          </p:cNvPr>
          <p:cNvSpPr txBox="1"/>
          <p:nvPr/>
        </p:nvSpPr>
        <p:spPr>
          <a:xfrm>
            <a:off x="548115" y="4783094"/>
            <a:ext cx="181075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Authors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Companies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/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Associations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E-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9DD05D-BB59-0743-BEBD-9CA4E60BA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" r="126"/>
          <a:stretch/>
        </p:blipFill>
        <p:spPr>
          <a:xfrm>
            <a:off x="2605085" y="1207501"/>
            <a:ext cx="2455417" cy="526665"/>
          </a:xfrm>
          <a:prstGeom prst="roundRect">
            <a:avLst>
              <a:gd name="adj" fmla="val 64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</p:pic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4B173F2-3963-2245-813D-2074D3A19CB4}"/>
              </a:ext>
            </a:extLst>
          </p:cNvPr>
          <p:cNvSpPr>
            <a:spLocks/>
          </p:cNvSpPr>
          <p:nvPr/>
        </p:nvSpPr>
        <p:spPr>
          <a:xfrm>
            <a:off x="2602183" y="1819146"/>
            <a:ext cx="2461785" cy="1878681"/>
          </a:xfrm>
          <a:prstGeom prst="roundRect">
            <a:avLst>
              <a:gd name="adj" fmla="val 1864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111523F-B42F-9D4F-87F1-D43BE3288A21}"/>
              </a:ext>
            </a:extLst>
          </p:cNvPr>
          <p:cNvSpPr txBox="1"/>
          <p:nvPr/>
        </p:nvSpPr>
        <p:spPr>
          <a:xfrm>
            <a:off x="2769390" y="1965698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Margins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Between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Content Elements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F20DD0-86EC-B64C-B03C-ACD9D1D0F848}"/>
              </a:ext>
            </a:extLst>
          </p:cNvPr>
          <p:cNvSpPr txBox="1"/>
          <p:nvPr/>
        </p:nvSpPr>
        <p:spPr>
          <a:xfrm>
            <a:off x="2797632" y="2223192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above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find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a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take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into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account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content boxes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E-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These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6DF056B-E7A2-B745-8DB0-D6D38E309F90}"/>
              </a:ext>
            </a:extLst>
          </p:cNvPr>
          <p:cNvCxnSpPr/>
          <p:nvPr/>
        </p:nvCxnSpPr>
        <p:spPr>
          <a:xfrm>
            <a:off x="2607249" y="211753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3E63F56-FE4D-5841-9BD8-ACC8792A644B}"/>
              </a:ext>
            </a:extLst>
          </p:cNvPr>
          <p:cNvSpPr txBox="1"/>
          <p:nvPr/>
        </p:nvSpPr>
        <p:spPr>
          <a:xfrm>
            <a:off x="3094234" y="2536829"/>
            <a:ext cx="181075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white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content boxes to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respected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4 sides.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AAACFB6-4857-0547-9452-65AF8EDB1911}"/>
              </a:ext>
            </a:extLst>
          </p:cNvPr>
          <p:cNvSpPr/>
          <p:nvPr/>
        </p:nvSpPr>
        <p:spPr>
          <a:xfrm rot="10800000">
            <a:off x="2848063" y="3214009"/>
            <a:ext cx="80754" cy="979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695CFBA-4253-764E-BD86-208758335FA7}"/>
              </a:ext>
            </a:extLst>
          </p:cNvPr>
          <p:cNvSpPr/>
          <p:nvPr/>
        </p:nvSpPr>
        <p:spPr>
          <a:xfrm>
            <a:off x="2855335" y="2613316"/>
            <a:ext cx="73482" cy="734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7CE0055-12F2-4844-8ADF-740D69BE2514}"/>
              </a:ext>
            </a:extLst>
          </p:cNvPr>
          <p:cNvSpPr/>
          <p:nvPr/>
        </p:nvSpPr>
        <p:spPr>
          <a:xfrm rot="10800000">
            <a:off x="2848063" y="2840348"/>
            <a:ext cx="80754" cy="1754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572C5AE-4CC6-6E42-8D9C-1941B40B36D4}"/>
              </a:ext>
            </a:extLst>
          </p:cNvPr>
          <p:cNvSpPr txBox="1"/>
          <p:nvPr/>
        </p:nvSpPr>
        <p:spPr>
          <a:xfrm>
            <a:off x="3091017" y="2815988"/>
            <a:ext cx="181075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Margin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inside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white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content boxes to be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respected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4 sides.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90B883A-5FF2-F34D-8BB9-DDD0611FE26D}"/>
              </a:ext>
            </a:extLst>
          </p:cNvPr>
          <p:cNvSpPr txBox="1"/>
          <p:nvPr/>
        </p:nvSpPr>
        <p:spPr>
          <a:xfrm>
            <a:off x="3091017" y="3126920"/>
            <a:ext cx="181075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Space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between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section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statement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dividing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line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should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line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up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middle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box. 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*Real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BEDB74F1-557A-AE48-B4D9-EA55CDEC0352}"/>
              </a:ext>
            </a:extLst>
          </p:cNvPr>
          <p:cNvSpPr>
            <a:spLocks/>
          </p:cNvSpPr>
          <p:nvPr/>
        </p:nvSpPr>
        <p:spPr>
          <a:xfrm>
            <a:off x="2597497" y="3782792"/>
            <a:ext cx="2461785" cy="1276819"/>
          </a:xfrm>
          <a:prstGeom prst="roundRect">
            <a:avLst>
              <a:gd name="adj" fmla="val 246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0B94C98-0F2D-3445-9CBD-4E25DD30C409}"/>
              </a:ext>
            </a:extLst>
          </p:cNvPr>
          <p:cNvSpPr txBox="1"/>
          <p:nvPr/>
        </p:nvSpPr>
        <p:spPr>
          <a:xfrm>
            <a:off x="2764703" y="3929345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Content Font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Sizes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6156C1-8A08-8248-B10A-797890D7047A}"/>
              </a:ext>
            </a:extLst>
          </p:cNvPr>
          <p:cNvSpPr txBox="1"/>
          <p:nvPr/>
        </p:nvSpPr>
        <p:spPr>
          <a:xfrm>
            <a:off x="2771069" y="4102073"/>
            <a:ext cx="2129230" cy="8118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Title</a:t>
            </a: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Statements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in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bold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always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a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2pt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larger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than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generic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text.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start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in 12,5pt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he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minimum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10pt.</a:t>
            </a:r>
          </a:p>
          <a:p>
            <a:pPr algn="just">
              <a:lnSpc>
                <a:spcPct val="150000"/>
              </a:lnSpc>
            </a:pPr>
            <a:r>
              <a:rPr lang="ca-ES" sz="510" b="1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Text: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start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9pt,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its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minimum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will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be 7pt.</a:t>
            </a:r>
          </a:p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same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E-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poster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All content boxes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must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use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same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sizes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and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measurements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04C1B8D-1EA8-C748-8AEA-CF215F988CB9}"/>
              </a:ext>
            </a:extLst>
          </p:cNvPr>
          <p:cNvCxnSpPr/>
          <p:nvPr/>
        </p:nvCxnSpPr>
        <p:spPr>
          <a:xfrm>
            <a:off x="2602563" y="4089346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8AE7485F-92F2-F943-A3D7-1244A6CC0575}"/>
              </a:ext>
            </a:extLst>
          </p:cNvPr>
          <p:cNvSpPr txBox="1"/>
          <p:nvPr/>
        </p:nvSpPr>
        <p:spPr>
          <a:xfrm>
            <a:off x="2769389" y="5741055"/>
            <a:ext cx="2129230" cy="105542"/>
          </a:xfrm>
          <a:prstGeom prst="rect">
            <a:avLst/>
          </a:prstGeom>
          <a:noFill/>
        </p:spPr>
        <p:txBody>
          <a:bodyPr wrap="square" lIns="0" tIns="0" rIns="0" bIns="0" numCol="2" spcCol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Width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10,05cm </a:t>
            </a:r>
            <a:b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</a:b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Height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According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to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image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4587D20-62A7-A245-B8E9-AE4732478DA5}"/>
              </a:ext>
            </a:extLst>
          </p:cNvPr>
          <p:cNvSpPr txBox="1"/>
          <p:nvPr/>
        </p:nvSpPr>
        <p:spPr>
          <a:xfrm>
            <a:off x="2759394" y="6013154"/>
            <a:ext cx="2129230" cy="340991"/>
          </a:xfrm>
          <a:prstGeom prst="rect">
            <a:avLst/>
          </a:prstGeom>
          <a:noFill/>
        </p:spPr>
        <p:txBody>
          <a:bodyPr wrap="square" lIns="0" tIns="0" rIns="0" bIns="0" numCol="2" spcCol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Color: Black</a:t>
            </a:r>
          </a:p>
          <a:p>
            <a:pPr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Trasparency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79%</a:t>
            </a:r>
          </a:p>
          <a:p>
            <a:pPr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100%</a:t>
            </a:r>
          </a:p>
          <a:p>
            <a:pPr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Blur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4pt</a:t>
            </a:r>
          </a:p>
          <a:p>
            <a:pPr>
              <a:lnSpc>
                <a:spcPct val="150000"/>
              </a:lnSpc>
            </a:pP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Angle: 90º </a:t>
            </a:r>
            <a:b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</a:b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Distance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: 0pt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377FEF6-6EAC-2946-A98B-8E2285BB651C}"/>
              </a:ext>
            </a:extLst>
          </p:cNvPr>
          <p:cNvSpPr txBox="1"/>
          <p:nvPr/>
        </p:nvSpPr>
        <p:spPr>
          <a:xfrm>
            <a:off x="2757408" y="5883623"/>
            <a:ext cx="2129230" cy="105542"/>
          </a:xfrm>
          <a:prstGeom prst="rect">
            <a:avLst/>
          </a:prstGeom>
          <a:noFill/>
        </p:spPr>
        <p:txBody>
          <a:bodyPr wrap="square" lIns="0" tIns="0" rIns="0" bIns="0" numCol="2" spcCol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51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Shadow</a:t>
            </a:r>
            <a:b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</a:br>
            <a:endParaRPr lang="ca-ES" sz="510" spc="14" dirty="0">
              <a:solidFill>
                <a:schemeClr val="tx1">
                  <a:lumMod val="65000"/>
                  <a:lumOff val="35000"/>
                </a:schemeClr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77B9EC-496A-A24B-B94B-FB9F2731DE37}"/>
              </a:ext>
            </a:extLst>
          </p:cNvPr>
          <p:cNvSpPr txBox="1"/>
          <p:nvPr/>
        </p:nvSpPr>
        <p:spPr>
          <a:xfrm>
            <a:off x="2759394" y="3427732"/>
            <a:ext cx="2129230" cy="10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Box corners can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change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their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radius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when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resizing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Check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them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out</a:t>
            </a:r>
            <a:r>
              <a:rPr lang="ca-ES" sz="510" spc="14" dirty="0">
                <a:solidFill>
                  <a:srgbClr val="FF2A1C"/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8ED80-F845-F106-0EEB-BC4AAFC09B1F}"/>
              </a:ext>
            </a:extLst>
          </p:cNvPr>
          <p:cNvSpPr txBox="1"/>
          <p:nvPr/>
        </p:nvSpPr>
        <p:spPr>
          <a:xfrm>
            <a:off x="249430" y="519142"/>
            <a:ext cx="3583364" cy="544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Number 25-XXX</a:t>
            </a:r>
          </a:p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Authors:</a:t>
            </a:r>
          </a:p>
          <a:p>
            <a:r>
              <a:rPr lang="ca-ES" sz="10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Companies and Associations of the E-Poster</a:t>
            </a:r>
          </a:p>
          <a:p>
            <a:endParaRPr lang="ca-ES" sz="953" baseline="300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7A689-9E87-5EB3-3F1E-B6051A26D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029" y="487679"/>
            <a:ext cx="559469" cy="559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1C1707-37C4-5E02-A177-8138D0968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977" y="-33914"/>
            <a:ext cx="1040524" cy="712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3A9DB8-7449-1203-79F7-33402B4E4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2071" y="470856"/>
            <a:ext cx="879345" cy="6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6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9314C4-FB06-E64D-8525-7A91DB6C8912}"/>
              </a:ext>
            </a:extLst>
          </p:cNvPr>
          <p:cNvSpPr txBox="1"/>
          <p:nvPr/>
        </p:nvSpPr>
        <p:spPr>
          <a:xfrm>
            <a:off x="240359" y="8801372"/>
            <a:ext cx="3973016" cy="24141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8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References</a:t>
            </a:r>
            <a:endParaRPr lang="ca-ES" sz="680" b="1" spc="14" dirty="0">
              <a:solidFill>
                <a:schemeClr val="tx1">
                  <a:lumMod val="65000"/>
                  <a:lumOff val="35000"/>
                </a:schemeClr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references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7305E9-29A9-4E4B-A768-8CA6827F10C3}"/>
              </a:ext>
            </a:extLst>
          </p:cNvPr>
          <p:cNvSpPr/>
          <p:nvPr/>
        </p:nvSpPr>
        <p:spPr>
          <a:xfrm>
            <a:off x="0" y="2202"/>
            <a:ext cx="5143500" cy="1094289"/>
          </a:xfrm>
          <a:prstGeom prst="rect">
            <a:avLst/>
          </a:prstGeom>
          <a:solidFill>
            <a:srgbClr val="00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E6D54-82D1-384D-B931-8EC02BF2F82E}"/>
              </a:ext>
            </a:extLst>
          </p:cNvPr>
          <p:cNvSpPr txBox="1"/>
          <p:nvPr/>
        </p:nvSpPr>
        <p:spPr>
          <a:xfrm>
            <a:off x="249429" y="198263"/>
            <a:ext cx="3716965" cy="272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1769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Template</a:t>
            </a:r>
            <a:r>
              <a:rPr lang="ca-ES" sz="1769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2DCE590-1D6D-E84A-A70A-1F4689041240}"/>
              </a:ext>
            </a:extLst>
          </p:cNvPr>
          <p:cNvSpPr>
            <a:spLocks/>
          </p:cNvSpPr>
          <p:nvPr/>
        </p:nvSpPr>
        <p:spPr>
          <a:xfrm>
            <a:off x="73448" y="1206558"/>
            <a:ext cx="2461785" cy="742697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2C9AA8-BAF5-4F40-A62D-3BB2150606F5}"/>
              </a:ext>
            </a:extLst>
          </p:cNvPr>
          <p:cNvSpPr txBox="1"/>
          <p:nvPr/>
        </p:nvSpPr>
        <p:spPr>
          <a:xfrm>
            <a:off x="240655" y="1353110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Introduction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BDC944-3DBD-DF45-908C-DDE2E79E3B4D}"/>
              </a:ext>
            </a:extLst>
          </p:cNvPr>
          <p:cNvSpPr txBox="1"/>
          <p:nvPr/>
        </p:nvSpPr>
        <p:spPr>
          <a:xfrm>
            <a:off x="247020" y="1525837"/>
            <a:ext cx="2129230" cy="268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low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612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BCE91C-98CB-9244-9C49-07A9B12048D8}"/>
              </a:ext>
            </a:extLst>
          </p:cNvPr>
          <p:cNvCxnSpPr/>
          <p:nvPr/>
        </p:nvCxnSpPr>
        <p:spPr>
          <a:xfrm>
            <a:off x="73448" y="150874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7B7085C-F95D-BE40-B081-0F8D2298BBA0}"/>
              </a:ext>
            </a:extLst>
          </p:cNvPr>
          <p:cNvSpPr>
            <a:spLocks/>
          </p:cNvSpPr>
          <p:nvPr/>
        </p:nvSpPr>
        <p:spPr>
          <a:xfrm>
            <a:off x="73153" y="2052747"/>
            <a:ext cx="2461785" cy="742697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35F7AE-CB00-6642-9F12-A9C6D9BD9FAA}"/>
              </a:ext>
            </a:extLst>
          </p:cNvPr>
          <p:cNvSpPr txBox="1"/>
          <p:nvPr/>
        </p:nvSpPr>
        <p:spPr>
          <a:xfrm>
            <a:off x="240359" y="2199299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Objectives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4A05F9-B576-744D-AEF6-9E899D9FD729}"/>
              </a:ext>
            </a:extLst>
          </p:cNvPr>
          <p:cNvSpPr txBox="1"/>
          <p:nvPr/>
        </p:nvSpPr>
        <p:spPr>
          <a:xfrm>
            <a:off x="246725" y="2372026"/>
            <a:ext cx="2129230" cy="268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low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612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2BBD25E-DF8D-E740-8319-546B10374BAD}"/>
              </a:ext>
            </a:extLst>
          </p:cNvPr>
          <p:cNvCxnSpPr/>
          <p:nvPr/>
        </p:nvCxnSpPr>
        <p:spPr>
          <a:xfrm>
            <a:off x="73153" y="2354938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EFEDBBA-F339-8741-8F53-111B56A47EB4}"/>
              </a:ext>
            </a:extLst>
          </p:cNvPr>
          <p:cNvSpPr>
            <a:spLocks/>
          </p:cNvSpPr>
          <p:nvPr/>
        </p:nvSpPr>
        <p:spPr>
          <a:xfrm>
            <a:off x="73448" y="2898936"/>
            <a:ext cx="2461785" cy="742697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205156-99E3-784B-AEE1-9AC06E7922AB}"/>
              </a:ext>
            </a:extLst>
          </p:cNvPr>
          <p:cNvSpPr txBox="1"/>
          <p:nvPr/>
        </p:nvSpPr>
        <p:spPr>
          <a:xfrm>
            <a:off x="240655" y="3045488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Methods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BBCA15-FE36-B14B-96C0-347D7DC30590}"/>
              </a:ext>
            </a:extLst>
          </p:cNvPr>
          <p:cNvSpPr txBox="1"/>
          <p:nvPr/>
        </p:nvSpPr>
        <p:spPr>
          <a:xfrm>
            <a:off x="247020" y="3218215"/>
            <a:ext cx="2129230" cy="268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low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612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C8C39C0-80CE-A14D-A32F-087A0EB9EDC7}"/>
              </a:ext>
            </a:extLst>
          </p:cNvPr>
          <p:cNvCxnSpPr/>
          <p:nvPr/>
        </p:nvCxnSpPr>
        <p:spPr>
          <a:xfrm>
            <a:off x="73448" y="3201127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10F3A1E-94C6-814A-8699-C8FC37C1E7CD}"/>
              </a:ext>
            </a:extLst>
          </p:cNvPr>
          <p:cNvSpPr>
            <a:spLocks/>
          </p:cNvSpPr>
          <p:nvPr/>
        </p:nvSpPr>
        <p:spPr>
          <a:xfrm>
            <a:off x="2618052" y="1206558"/>
            <a:ext cx="2461785" cy="742697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C1F0F6-C288-EE47-AED6-17D82AC6B7AB}"/>
              </a:ext>
            </a:extLst>
          </p:cNvPr>
          <p:cNvSpPr txBox="1"/>
          <p:nvPr/>
        </p:nvSpPr>
        <p:spPr>
          <a:xfrm>
            <a:off x="2785259" y="1353110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Results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41B00BA-5535-4341-B698-C51F66265BB8}"/>
              </a:ext>
            </a:extLst>
          </p:cNvPr>
          <p:cNvSpPr txBox="1"/>
          <p:nvPr/>
        </p:nvSpPr>
        <p:spPr>
          <a:xfrm>
            <a:off x="2791624" y="1525837"/>
            <a:ext cx="2129230" cy="268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low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612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8758CBD-7EC1-934E-9B2A-606E332F411A}"/>
              </a:ext>
            </a:extLst>
          </p:cNvPr>
          <p:cNvCxnSpPr/>
          <p:nvPr/>
        </p:nvCxnSpPr>
        <p:spPr>
          <a:xfrm>
            <a:off x="2618052" y="150874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51572D34-20DC-EF41-AA1E-5FDB1DC94F76}"/>
              </a:ext>
            </a:extLst>
          </p:cNvPr>
          <p:cNvSpPr>
            <a:spLocks/>
          </p:cNvSpPr>
          <p:nvPr/>
        </p:nvSpPr>
        <p:spPr>
          <a:xfrm>
            <a:off x="2618052" y="2057198"/>
            <a:ext cx="2461785" cy="742697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9055DDF-1217-4642-8638-64D1F444391A}"/>
              </a:ext>
            </a:extLst>
          </p:cNvPr>
          <p:cNvSpPr txBox="1"/>
          <p:nvPr/>
        </p:nvSpPr>
        <p:spPr>
          <a:xfrm>
            <a:off x="2785259" y="2203750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Discussion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&amp; </a:t>
            </a:r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Conclusion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892F7-CFA0-3A4A-813D-5AC87DED341D}"/>
              </a:ext>
            </a:extLst>
          </p:cNvPr>
          <p:cNvSpPr txBox="1"/>
          <p:nvPr/>
        </p:nvSpPr>
        <p:spPr>
          <a:xfrm>
            <a:off x="2791624" y="2376477"/>
            <a:ext cx="2129230" cy="268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low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612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612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612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8DF7AA5-4062-C446-A931-ADE9007A5193}"/>
              </a:ext>
            </a:extLst>
          </p:cNvPr>
          <p:cNvCxnSpPr/>
          <p:nvPr/>
        </p:nvCxnSpPr>
        <p:spPr>
          <a:xfrm>
            <a:off x="2618052" y="235938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D5D1837-8816-7347-B3AF-6F7AD7662C07}"/>
              </a:ext>
            </a:extLst>
          </p:cNvPr>
          <p:cNvSpPr>
            <a:spLocks/>
          </p:cNvSpPr>
          <p:nvPr/>
        </p:nvSpPr>
        <p:spPr>
          <a:xfrm>
            <a:off x="73448" y="3721550"/>
            <a:ext cx="2461785" cy="1671936"/>
          </a:xfrm>
          <a:prstGeom prst="roundRect">
            <a:avLst>
              <a:gd name="adj" fmla="val 2564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4ED4EE3-2B75-C44E-84CB-95A88EE6E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715549"/>
              </p:ext>
            </p:extLst>
          </p:nvPr>
        </p:nvGraphicFramePr>
        <p:xfrm>
          <a:off x="195951" y="3799445"/>
          <a:ext cx="2282758" cy="15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09BD815-5E6A-7D43-8C6B-C514597C9CBE}"/>
              </a:ext>
            </a:extLst>
          </p:cNvPr>
          <p:cNvSpPr>
            <a:spLocks/>
          </p:cNvSpPr>
          <p:nvPr/>
        </p:nvSpPr>
        <p:spPr>
          <a:xfrm>
            <a:off x="2618052" y="2907838"/>
            <a:ext cx="2461785" cy="1671936"/>
          </a:xfrm>
          <a:prstGeom prst="roundRect">
            <a:avLst>
              <a:gd name="adj" fmla="val 2564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CCD5D1CF-C92E-0944-9346-D651D1A68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878851"/>
              </p:ext>
            </p:extLst>
          </p:nvPr>
        </p:nvGraphicFramePr>
        <p:xfrm>
          <a:off x="2732116" y="2969333"/>
          <a:ext cx="2282758" cy="15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53AF310-5792-224B-9A03-10DEBF8A767D}"/>
              </a:ext>
            </a:extLst>
          </p:cNvPr>
          <p:cNvSpPr>
            <a:spLocks/>
          </p:cNvSpPr>
          <p:nvPr/>
        </p:nvSpPr>
        <p:spPr>
          <a:xfrm>
            <a:off x="2618052" y="4668414"/>
            <a:ext cx="2461785" cy="1697376"/>
          </a:xfrm>
          <a:prstGeom prst="roundRect">
            <a:avLst>
              <a:gd name="adj" fmla="val 2564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690537-33CA-6446-A686-454406BD4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324798"/>
              </p:ext>
            </p:extLst>
          </p:nvPr>
        </p:nvGraphicFramePr>
        <p:xfrm>
          <a:off x="2743327" y="4782361"/>
          <a:ext cx="2167277" cy="140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5B1CEC-790C-1B41-A85E-7637C9864F5C}"/>
              </a:ext>
            </a:extLst>
          </p:cNvPr>
          <p:cNvCxnSpPr/>
          <p:nvPr/>
        </p:nvCxnSpPr>
        <p:spPr>
          <a:xfrm>
            <a:off x="2618052" y="498225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C9CFCFB-0912-CD41-B55C-63F684E51561}"/>
              </a:ext>
            </a:extLst>
          </p:cNvPr>
          <p:cNvCxnSpPr/>
          <p:nvPr/>
        </p:nvCxnSpPr>
        <p:spPr>
          <a:xfrm>
            <a:off x="2618052" y="3195355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5F84963-7A8C-AB41-A922-E79A5E42CC9C}"/>
              </a:ext>
            </a:extLst>
          </p:cNvPr>
          <p:cNvCxnSpPr/>
          <p:nvPr/>
        </p:nvCxnSpPr>
        <p:spPr>
          <a:xfrm>
            <a:off x="73448" y="401298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B8D682-C41D-95F8-97AF-4DBF3FE14EBA}"/>
              </a:ext>
            </a:extLst>
          </p:cNvPr>
          <p:cNvSpPr txBox="1"/>
          <p:nvPr/>
        </p:nvSpPr>
        <p:spPr>
          <a:xfrm>
            <a:off x="249430" y="519142"/>
            <a:ext cx="3583364" cy="447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Number 25-XXX</a:t>
            </a:r>
          </a:p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Authors:</a:t>
            </a:r>
          </a:p>
          <a:p>
            <a:r>
              <a:rPr lang="ca-ES" sz="10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Companies and Associations of the E-Poster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B5CC34-51D7-D7D4-3A54-58133C486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029" y="487679"/>
            <a:ext cx="559469" cy="559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3FF870-303D-BD31-CBB7-8C0D0B992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2977" y="-33914"/>
            <a:ext cx="1040524" cy="712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73F7E8-B863-9500-8389-D9B84DC99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2071" y="470856"/>
            <a:ext cx="879345" cy="6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1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9314C4-FB06-E64D-8525-7A91DB6C8912}"/>
              </a:ext>
            </a:extLst>
          </p:cNvPr>
          <p:cNvSpPr txBox="1"/>
          <p:nvPr/>
        </p:nvSpPr>
        <p:spPr>
          <a:xfrm>
            <a:off x="240507" y="8811072"/>
            <a:ext cx="3973016" cy="24141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8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References</a:t>
            </a:r>
            <a:endParaRPr lang="ca-ES" sz="680" b="1" spc="14" dirty="0">
              <a:solidFill>
                <a:schemeClr val="tx1">
                  <a:lumMod val="65000"/>
                  <a:lumOff val="35000"/>
                </a:schemeClr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references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7305E9-29A9-4E4B-A768-8CA6827F10C3}"/>
              </a:ext>
            </a:extLst>
          </p:cNvPr>
          <p:cNvSpPr/>
          <p:nvPr/>
        </p:nvSpPr>
        <p:spPr>
          <a:xfrm>
            <a:off x="0" y="0"/>
            <a:ext cx="5143500" cy="1607282"/>
          </a:xfrm>
          <a:prstGeom prst="rect">
            <a:avLst/>
          </a:prstGeom>
          <a:solidFill>
            <a:srgbClr val="00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E6D54-82D1-384D-B931-8EC02BF2F82E}"/>
              </a:ext>
            </a:extLst>
          </p:cNvPr>
          <p:cNvSpPr txBox="1"/>
          <p:nvPr/>
        </p:nvSpPr>
        <p:spPr>
          <a:xfrm>
            <a:off x="249430" y="191560"/>
            <a:ext cx="3718907" cy="502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Template</a:t>
            </a:r>
            <a:r>
              <a:rPr lang="ca-ES" sz="1633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2 – </a:t>
            </a:r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Two</a:t>
            </a:r>
            <a:r>
              <a:rPr lang="ca-ES" sz="1633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text </a:t>
            </a:r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lines</a:t>
            </a:r>
            <a:r>
              <a:rPr lang="ca-ES" sz="1633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on </a:t>
            </a:r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the</a:t>
            </a:r>
            <a:r>
              <a:rPr lang="ca-ES" sz="1633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head</a:t>
            </a:r>
            <a:r>
              <a:rPr lang="ca-ES" sz="1633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633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title</a:t>
            </a:r>
            <a:endParaRPr lang="ca-ES" sz="1633" b="1" dirty="0">
              <a:solidFill>
                <a:schemeClr val="bg1"/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2DCE590-1D6D-E84A-A70A-1F4689041240}"/>
              </a:ext>
            </a:extLst>
          </p:cNvPr>
          <p:cNvSpPr>
            <a:spLocks/>
          </p:cNvSpPr>
          <p:nvPr/>
        </p:nvSpPr>
        <p:spPr>
          <a:xfrm>
            <a:off x="73743" y="1681932"/>
            <a:ext cx="2461785" cy="70787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2C9AA8-BAF5-4F40-A62D-3BB2150606F5}"/>
              </a:ext>
            </a:extLst>
          </p:cNvPr>
          <p:cNvSpPr txBox="1"/>
          <p:nvPr/>
        </p:nvSpPr>
        <p:spPr>
          <a:xfrm>
            <a:off x="240950" y="1828484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Introduction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BDC944-3DBD-DF45-908C-DDE2E79E3B4D}"/>
              </a:ext>
            </a:extLst>
          </p:cNvPr>
          <p:cNvSpPr txBox="1"/>
          <p:nvPr/>
        </p:nvSpPr>
        <p:spPr>
          <a:xfrm>
            <a:off x="247315" y="2001211"/>
            <a:ext cx="2129230" cy="23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medium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44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BCE91C-98CB-9244-9C49-07A9B12048D8}"/>
              </a:ext>
            </a:extLst>
          </p:cNvPr>
          <p:cNvCxnSpPr/>
          <p:nvPr/>
        </p:nvCxnSpPr>
        <p:spPr>
          <a:xfrm>
            <a:off x="73743" y="198412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3806DF4-DF56-344A-BFA7-A979F362E7A2}"/>
              </a:ext>
            </a:extLst>
          </p:cNvPr>
          <p:cNvSpPr/>
          <p:nvPr/>
        </p:nvSpPr>
        <p:spPr>
          <a:xfrm>
            <a:off x="340257" y="2391829"/>
            <a:ext cx="73482" cy="734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8B3D3A1-C783-1F4B-9905-EB65AF9654FE}"/>
              </a:ext>
            </a:extLst>
          </p:cNvPr>
          <p:cNvSpPr>
            <a:spLocks/>
          </p:cNvSpPr>
          <p:nvPr/>
        </p:nvSpPr>
        <p:spPr>
          <a:xfrm>
            <a:off x="73743" y="2465838"/>
            <a:ext cx="2461785" cy="70787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A36F5A-D2B0-A148-947F-3053C1337B13}"/>
              </a:ext>
            </a:extLst>
          </p:cNvPr>
          <p:cNvSpPr txBox="1"/>
          <p:nvPr/>
        </p:nvSpPr>
        <p:spPr>
          <a:xfrm>
            <a:off x="240950" y="2612390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Objectives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74DD54-067A-034C-A669-076B745A26B5}"/>
              </a:ext>
            </a:extLst>
          </p:cNvPr>
          <p:cNvSpPr txBox="1"/>
          <p:nvPr/>
        </p:nvSpPr>
        <p:spPr>
          <a:xfrm>
            <a:off x="247315" y="2785117"/>
            <a:ext cx="2129230" cy="23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medium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44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5240C7-71E2-8340-87C9-21283964050D}"/>
              </a:ext>
            </a:extLst>
          </p:cNvPr>
          <p:cNvCxnSpPr/>
          <p:nvPr/>
        </p:nvCxnSpPr>
        <p:spPr>
          <a:xfrm>
            <a:off x="73743" y="276802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EF051E1C-9F51-3E4C-885F-9B1651F4E2A9}"/>
              </a:ext>
            </a:extLst>
          </p:cNvPr>
          <p:cNvSpPr/>
          <p:nvPr/>
        </p:nvSpPr>
        <p:spPr>
          <a:xfrm>
            <a:off x="340257" y="3173713"/>
            <a:ext cx="73482" cy="734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23D75D6-DBBC-894D-82F8-1542DA3CD7BA}"/>
              </a:ext>
            </a:extLst>
          </p:cNvPr>
          <p:cNvSpPr>
            <a:spLocks/>
          </p:cNvSpPr>
          <p:nvPr/>
        </p:nvSpPr>
        <p:spPr>
          <a:xfrm>
            <a:off x="73743" y="3247722"/>
            <a:ext cx="2461785" cy="70787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2FCC26-E566-8343-99DC-0C13C354A37D}"/>
              </a:ext>
            </a:extLst>
          </p:cNvPr>
          <p:cNvSpPr txBox="1"/>
          <p:nvPr/>
        </p:nvSpPr>
        <p:spPr>
          <a:xfrm>
            <a:off x="240950" y="3394274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Methods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7A88D7-3A5C-FE4F-BC79-397054FFD60F}"/>
              </a:ext>
            </a:extLst>
          </p:cNvPr>
          <p:cNvSpPr txBox="1"/>
          <p:nvPr/>
        </p:nvSpPr>
        <p:spPr>
          <a:xfrm>
            <a:off x="247315" y="3567001"/>
            <a:ext cx="2129230" cy="23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medium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44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BAA09EF-48A3-754D-80A6-BCE50644C7A3}"/>
              </a:ext>
            </a:extLst>
          </p:cNvPr>
          <p:cNvCxnSpPr/>
          <p:nvPr/>
        </p:nvCxnSpPr>
        <p:spPr>
          <a:xfrm>
            <a:off x="73743" y="354991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ECA0A6B4-1940-A341-8CFE-F944D754AD09}"/>
              </a:ext>
            </a:extLst>
          </p:cNvPr>
          <p:cNvSpPr>
            <a:spLocks/>
          </p:cNvSpPr>
          <p:nvPr/>
        </p:nvSpPr>
        <p:spPr>
          <a:xfrm>
            <a:off x="2618348" y="1681932"/>
            <a:ext cx="2461785" cy="70787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E8671-61FC-8C43-B490-6E12C2A91807}"/>
              </a:ext>
            </a:extLst>
          </p:cNvPr>
          <p:cNvSpPr txBox="1"/>
          <p:nvPr/>
        </p:nvSpPr>
        <p:spPr>
          <a:xfrm>
            <a:off x="2785554" y="1828484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Results</a:t>
            </a:r>
            <a:endParaRPr lang="ca-ES" sz="851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A32BE5-5601-7E4E-94D4-4D81E15C962C}"/>
              </a:ext>
            </a:extLst>
          </p:cNvPr>
          <p:cNvSpPr txBox="1"/>
          <p:nvPr/>
        </p:nvSpPr>
        <p:spPr>
          <a:xfrm>
            <a:off x="2791920" y="2001211"/>
            <a:ext cx="2129230" cy="23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medium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44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2B7DED3-715F-DF4F-A5E2-F857A86D0F4F}"/>
              </a:ext>
            </a:extLst>
          </p:cNvPr>
          <p:cNvCxnSpPr/>
          <p:nvPr/>
        </p:nvCxnSpPr>
        <p:spPr>
          <a:xfrm>
            <a:off x="2618348" y="1984123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A016C2A0-BD65-7148-B883-C24BDF10C7DF}"/>
              </a:ext>
            </a:extLst>
          </p:cNvPr>
          <p:cNvSpPr/>
          <p:nvPr/>
        </p:nvSpPr>
        <p:spPr>
          <a:xfrm>
            <a:off x="2884862" y="2391829"/>
            <a:ext cx="73482" cy="734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69588FE-E55D-574B-B54C-DC0C639FBF45}"/>
              </a:ext>
            </a:extLst>
          </p:cNvPr>
          <p:cNvSpPr>
            <a:spLocks/>
          </p:cNvSpPr>
          <p:nvPr/>
        </p:nvSpPr>
        <p:spPr>
          <a:xfrm>
            <a:off x="2618348" y="2465838"/>
            <a:ext cx="2461785" cy="70787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BC47E4E-ADBD-9243-84BE-19C39D15412F}"/>
              </a:ext>
            </a:extLst>
          </p:cNvPr>
          <p:cNvSpPr txBox="1"/>
          <p:nvPr/>
        </p:nvSpPr>
        <p:spPr>
          <a:xfrm>
            <a:off x="2785554" y="2612390"/>
            <a:ext cx="2185828" cy="130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51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Discussion</a:t>
            </a:r>
            <a:r>
              <a:rPr lang="ca-ES" sz="851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&amp; Conclusions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ED0E2CA-CDA9-2044-8319-812FB9425919}"/>
              </a:ext>
            </a:extLst>
          </p:cNvPr>
          <p:cNvSpPr txBox="1"/>
          <p:nvPr/>
        </p:nvSpPr>
        <p:spPr>
          <a:xfrm>
            <a:off x="2791920" y="2785117"/>
            <a:ext cx="2129230" cy="23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medium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44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44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44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28A1A80-740B-8243-9D1C-05B02D7FBA83}"/>
              </a:ext>
            </a:extLst>
          </p:cNvPr>
          <p:cNvCxnSpPr/>
          <p:nvPr/>
        </p:nvCxnSpPr>
        <p:spPr>
          <a:xfrm>
            <a:off x="2618348" y="2768029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91DDCE-958B-999A-9A30-65BC31F7CB12}"/>
              </a:ext>
            </a:extLst>
          </p:cNvPr>
          <p:cNvSpPr txBox="1"/>
          <p:nvPr/>
        </p:nvSpPr>
        <p:spPr>
          <a:xfrm>
            <a:off x="249430" y="823944"/>
            <a:ext cx="3583364" cy="544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Number 25-XXX</a:t>
            </a:r>
          </a:p>
          <a:p>
            <a:r>
              <a:rPr lang="ca-ES" sz="953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Authors:</a:t>
            </a:r>
          </a:p>
          <a:p>
            <a:r>
              <a:rPr lang="ca-ES" sz="10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Companies and Associations of the E-Poster</a:t>
            </a:r>
          </a:p>
          <a:p>
            <a:endParaRPr lang="ca-ES" sz="953" baseline="300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25A887-B0BC-3BDE-A5C6-2E6F5539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29" y="487679"/>
            <a:ext cx="559469" cy="559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03F57-8AC8-F704-6A31-A572B2FB8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977" y="-33914"/>
            <a:ext cx="1040524" cy="712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450F69-2785-4188-5F05-C29424DC5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071" y="470856"/>
            <a:ext cx="879345" cy="6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9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9314C4-FB06-E64D-8525-7A91DB6C8912}"/>
              </a:ext>
            </a:extLst>
          </p:cNvPr>
          <p:cNvSpPr txBox="1"/>
          <p:nvPr/>
        </p:nvSpPr>
        <p:spPr>
          <a:xfrm>
            <a:off x="240507" y="8812206"/>
            <a:ext cx="3973016" cy="24141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680" b="1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References</a:t>
            </a:r>
            <a:endParaRPr lang="ca-ES" sz="680" b="1" spc="14" dirty="0">
              <a:solidFill>
                <a:schemeClr val="tx1">
                  <a:lumMod val="65000"/>
                  <a:lumOff val="35000"/>
                </a:schemeClr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references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408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408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7305E9-29A9-4E4B-A768-8CA6827F10C3}"/>
              </a:ext>
            </a:extLst>
          </p:cNvPr>
          <p:cNvSpPr/>
          <p:nvPr/>
        </p:nvSpPr>
        <p:spPr>
          <a:xfrm>
            <a:off x="0" y="0"/>
            <a:ext cx="5143500" cy="1386395"/>
          </a:xfrm>
          <a:prstGeom prst="rect">
            <a:avLst/>
          </a:prstGeom>
          <a:solidFill>
            <a:srgbClr val="00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E6D54-82D1-384D-B931-8EC02BF2F82E}"/>
              </a:ext>
            </a:extLst>
          </p:cNvPr>
          <p:cNvSpPr txBox="1"/>
          <p:nvPr/>
        </p:nvSpPr>
        <p:spPr>
          <a:xfrm>
            <a:off x="249430" y="190425"/>
            <a:ext cx="3718907" cy="418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Template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3 – </a:t>
            </a:r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Two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text </a:t>
            </a:r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lines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on </a:t>
            </a:r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the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head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</a:t>
            </a:r>
            <a:r>
              <a:rPr lang="ca-ES" sz="1361" b="1" dirty="0" err="1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title</a:t>
            </a:r>
            <a:r>
              <a:rPr lang="ca-ES" sz="1361" b="1" dirty="0">
                <a:solidFill>
                  <a:schemeClr val="bg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long text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2DCE590-1D6D-E84A-A70A-1F4689041240}"/>
              </a:ext>
            </a:extLst>
          </p:cNvPr>
          <p:cNvSpPr>
            <a:spLocks/>
          </p:cNvSpPr>
          <p:nvPr/>
        </p:nvSpPr>
        <p:spPr>
          <a:xfrm>
            <a:off x="73743" y="1756023"/>
            <a:ext cx="2461785" cy="67549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2C9AA8-BAF5-4F40-A62D-3BB2150606F5}"/>
              </a:ext>
            </a:extLst>
          </p:cNvPr>
          <p:cNvSpPr txBox="1"/>
          <p:nvPr/>
        </p:nvSpPr>
        <p:spPr>
          <a:xfrm>
            <a:off x="240950" y="1902574"/>
            <a:ext cx="2185828" cy="109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714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Introduction</a:t>
            </a:r>
            <a:endParaRPr lang="ca-ES" sz="714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BDC944-3DBD-DF45-908C-DDE2E79E3B4D}"/>
              </a:ext>
            </a:extLst>
          </p:cNvPr>
          <p:cNvSpPr txBox="1"/>
          <p:nvPr/>
        </p:nvSpPr>
        <p:spPr>
          <a:xfrm>
            <a:off x="247315" y="2047021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10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BCE91C-98CB-9244-9C49-07A9B12048D8}"/>
              </a:ext>
            </a:extLst>
          </p:cNvPr>
          <p:cNvCxnSpPr/>
          <p:nvPr/>
        </p:nvCxnSpPr>
        <p:spPr>
          <a:xfrm>
            <a:off x="73743" y="2043765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47C8EFA-7081-3D4D-9CF1-F3B7610EDBAF}"/>
              </a:ext>
            </a:extLst>
          </p:cNvPr>
          <p:cNvSpPr>
            <a:spLocks/>
          </p:cNvSpPr>
          <p:nvPr/>
        </p:nvSpPr>
        <p:spPr>
          <a:xfrm>
            <a:off x="73743" y="2512879"/>
            <a:ext cx="2461785" cy="67549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8292AF-0BBF-3E4D-A99D-C99ABF1171B8}"/>
              </a:ext>
            </a:extLst>
          </p:cNvPr>
          <p:cNvSpPr txBox="1"/>
          <p:nvPr/>
        </p:nvSpPr>
        <p:spPr>
          <a:xfrm>
            <a:off x="240950" y="2659430"/>
            <a:ext cx="2185828" cy="109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714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Objectives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C425DB-0EFA-6F43-BAE5-80E16B4AB8F6}"/>
              </a:ext>
            </a:extLst>
          </p:cNvPr>
          <p:cNvSpPr txBox="1"/>
          <p:nvPr/>
        </p:nvSpPr>
        <p:spPr>
          <a:xfrm>
            <a:off x="247315" y="2803877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10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31E8EB-CA51-CE41-B287-4ADC1994137D}"/>
              </a:ext>
            </a:extLst>
          </p:cNvPr>
          <p:cNvCxnSpPr/>
          <p:nvPr/>
        </p:nvCxnSpPr>
        <p:spPr>
          <a:xfrm>
            <a:off x="73743" y="2800621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800A509-03D9-3646-8914-F410F1254680}"/>
              </a:ext>
            </a:extLst>
          </p:cNvPr>
          <p:cNvSpPr>
            <a:spLocks/>
          </p:cNvSpPr>
          <p:nvPr/>
        </p:nvSpPr>
        <p:spPr>
          <a:xfrm>
            <a:off x="73448" y="3269735"/>
            <a:ext cx="2461785" cy="67549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E676B0-941A-B244-B00E-F0959A42225D}"/>
              </a:ext>
            </a:extLst>
          </p:cNvPr>
          <p:cNvSpPr txBox="1"/>
          <p:nvPr/>
        </p:nvSpPr>
        <p:spPr>
          <a:xfrm>
            <a:off x="240655" y="3416287"/>
            <a:ext cx="2185828" cy="109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714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Methods</a:t>
            </a:r>
            <a:endParaRPr lang="ca-ES" sz="714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66C8006-B7C1-544B-957E-5D2317A25CA4}"/>
              </a:ext>
            </a:extLst>
          </p:cNvPr>
          <p:cNvSpPr txBox="1"/>
          <p:nvPr/>
        </p:nvSpPr>
        <p:spPr>
          <a:xfrm>
            <a:off x="247020" y="3560734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10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45E306C-862D-6742-BA2F-2D95976390C6}"/>
              </a:ext>
            </a:extLst>
          </p:cNvPr>
          <p:cNvCxnSpPr/>
          <p:nvPr/>
        </p:nvCxnSpPr>
        <p:spPr>
          <a:xfrm>
            <a:off x="73448" y="3557478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D35D5C3C-D45A-054E-973F-CB0A1252B80B}"/>
              </a:ext>
            </a:extLst>
          </p:cNvPr>
          <p:cNvSpPr>
            <a:spLocks/>
          </p:cNvSpPr>
          <p:nvPr/>
        </p:nvSpPr>
        <p:spPr>
          <a:xfrm>
            <a:off x="2618348" y="1756023"/>
            <a:ext cx="2461785" cy="67549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446B42C-5FBF-5743-92A6-7D9A845F3EA4}"/>
              </a:ext>
            </a:extLst>
          </p:cNvPr>
          <p:cNvSpPr txBox="1"/>
          <p:nvPr/>
        </p:nvSpPr>
        <p:spPr>
          <a:xfrm>
            <a:off x="2785554" y="1902574"/>
            <a:ext cx="2185828" cy="109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714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Results</a:t>
            </a:r>
            <a:endParaRPr lang="ca-ES" sz="714" b="1" dirty="0">
              <a:solidFill>
                <a:srgbClr val="080F1C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112749D-FC17-274E-9F9D-D20FC6291499}"/>
              </a:ext>
            </a:extLst>
          </p:cNvPr>
          <p:cNvSpPr txBox="1"/>
          <p:nvPr/>
        </p:nvSpPr>
        <p:spPr>
          <a:xfrm>
            <a:off x="2791920" y="2047021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10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ECC0C2F-7986-7648-8E92-E02973A708C9}"/>
              </a:ext>
            </a:extLst>
          </p:cNvPr>
          <p:cNvCxnSpPr/>
          <p:nvPr/>
        </p:nvCxnSpPr>
        <p:spPr>
          <a:xfrm>
            <a:off x="2618348" y="2043765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BE669E15-69BB-7C40-882F-736FE2E1DFFC}"/>
              </a:ext>
            </a:extLst>
          </p:cNvPr>
          <p:cNvSpPr>
            <a:spLocks/>
          </p:cNvSpPr>
          <p:nvPr/>
        </p:nvSpPr>
        <p:spPr>
          <a:xfrm>
            <a:off x="2618348" y="2512879"/>
            <a:ext cx="2461785" cy="675496"/>
          </a:xfrm>
          <a:prstGeom prst="roundRect">
            <a:avLst>
              <a:gd name="adj" fmla="val 6879"/>
            </a:avLst>
          </a:prstGeom>
          <a:solidFill>
            <a:schemeClr val="bg1"/>
          </a:solidFill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959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E0A01BC-4FB8-7441-9F97-E592A25CEDD2}"/>
              </a:ext>
            </a:extLst>
          </p:cNvPr>
          <p:cNvSpPr txBox="1"/>
          <p:nvPr/>
        </p:nvSpPr>
        <p:spPr>
          <a:xfrm>
            <a:off x="2785554" y="2659430"/>
            <a:ext cx="2185828" cy="109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714" b="1" dirty="0" err="1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Discussion</a:t>
            </a:r>
            <a:r>
              <a:rPr lang="ca-ES" sz="714" b="1" dirty="0">
                <a:solidFill>
                  <a:srgbClr val="080F1C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 &amp; Conclusions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8A46CE0-5116-D943-8C33-AC166B36FFB1}"/>
              </a:ext>
            </a:extLst>
          </p:cNvPr>
          <p:cNvSpPr txBox="1"/>
          <p:nvPr/>
        </p:nvSpPr>
        <p:spPr>
          <a:xfrm>
            <a:off x="2791920" y="2803877"/>
            <a:ext cx="2129230" cy="223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Introduce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your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text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here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. (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This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font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size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is for documents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with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high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</a:t>
            </a:r>
            <a:r>
              <a:rPr lang="ca-ES" sz="510" spc="1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volume</a:t>
            </a:r>
            <a:r>
              <a:rPr lang="ca-ES" sz="51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cs typeface="Apercu Arabic Pro Light" panose="020B0303050601040103" pitchFamily="34" charset="0"/>
              </a:rPr>
              <a:t> of text)</a:t>
            </a:r>
            <a:endParaRPr lang="ca-ES" sz="510" spc="14" dirty="0">
              <a:solidFill>
                <a:srgbClr val="FF2A1C"/>
              </a:solidFill>
              <a:latin typeface="Apercu Arabic Pro Light" panose="020B0303050601040103" pitchFamily="34" charset="0"/>
              <a:cs typeface="Apercu Arabic Pro Light" panose="020B0303050601040103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8F6534-6F7F-3047-BF1E-F54BEBD96F7F}"/>
              </a:ext>
            </a:extLst>
          </p:cNvPr>
          <p:cNvCxnSpPr/>
          <p:nvPr/>
        </p:nvCxnSpPr>
        <p:spPr>
          <a:xfrm>
            <a:off x="2618348" y="2800621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1B22DC-3752-6A43-E1E1-9B2A8A4C85B1}"/>
              </a:ext>
            </a:extLst>
          </p:cNvPr>
          <p:cNvSpPr txBox="1"/>
          <p:nvPr/>
        </p:nvSpPr>
        <p:spPr>
          <a:xfrm>
            <a:off x="249430" y="619153"/>
            <a:ext cx="35833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8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Number 25-XXX</a:t>
            </a:r>
          </a:p>
          <a:p>
            <a:r>
              <a:rPr lang="ca-ES" sz="8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Authors:</a:t>
            </a:r>
          </a:p>
          <a:p>
            <a:r>
              <a:rPr lang="ca-ES" sz="6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Two lines of text</a:t>
            </a:r>
          </a:p>
          <a:p>
            <a:r>
              <a:rPr lang="ca-ES" sz="6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Three lines of text</a:t>
            </a:r>
            <a:endParaRPr lang="ca-ES" sz="8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  <a:p>
            <a:r>
              <a:rPr lang="ca-ES" sz="8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Companies and Associations of the E-Poster</a:t>
            </a:r>
          </a:p>
          <a:p>
            <a:r>
              <a:rPr lang="ca-ES" sz="6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Two lines of text</a:t>
            </a:r>
          </a:p>
          <a:p>
            <a:r>
              <a:rPr lang="ca-ES" sz="600" dirty="0">
                <a:solidFill>
                  <a:schemeClr val="bg1"/>
                </a:solidFill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Three lines of text</a:t>
            </a:r>
            <a:endParaRPr lang="ca-ES" sz="600" baseline="30000" dirty="0">
              <a:solidFill>
                <a:schemeClr val="bg1"/>
              </a:solidFill>
              <a:latin typeface="Apercu Arabic Pro Medium" panose="020B0503050601040103" pitchFamily="34" charset="0"/>
              <a:cs typeface="Apercu Arabic Pro Medium" panose="020B05030506010401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0AB72-7C44-BAEB-815E-BEDAA7E09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29" y="487679"/>
            <a:ext cx="559469" cy="559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C90482-2898-7AEB-D771-62631CC3D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977" y="-33914"/>
            <a:ext cx="1040524" cy="712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9D2CA-E11A-5C26-6E98-C7AB1CD42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071" y="470856"/>
            <a:ext cx="879345" cy="6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7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1535</TotalTime>
  <Words>1164</Words>
  <Application>Microsoft Office PowerPoint</Application>
  <PresentationFormat>On-screen Show (16:9)</PresentationFormat>
  <Paragraphs>117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Apercu Arabic Pro</vt:lpstr>
      <vt:lpstr>Apercu Arabic Pro Light</vt:lpstr>
      <vt:lpstr>Apercu Arabic Pro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BHAAAS</cp:lastModifiedBy>
  <cp:revision>29</cp:revision>
  <dcterms:created xsi:type="dcterms:W3CDTF">2022-03-14T12:46:05Z</dcterms:created>
  <dcterms:modified xsi:type="dcterms:W3CDTF">2025-12-22T11:24:47Z</dcterms:modified>
</cp:coreProperties>
</file>