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2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10F64-0D48-4397-A207-A36356B26388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937C5-33B3-4ADE-BBED-62066C63083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810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931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2796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06088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3077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2083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3109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6265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15352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8380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5333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7732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C890-DB55-42CC-A122-940DAC63CE6B}" type="datetimeFigureOut">
              <a:rPr lang="hr-BA" smtClean="0"/>
              <a:t>22. 4. 2025.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DFF8-CE9B-4591-BBE6-52CE69916FB8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6950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sdi.eu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12347"/>
            <a:ext cx="9144000" cy="2588941"/>
          </a:xfrm>
        </p:spPr>
        <p:txBody>
          <a:bodyPr>
            <a:normAutofit/>
          </a:bodyPr>
          <a:lstStyle/>
          <a:p>
            <a:r>
              <a:rPr lang="bs-Latn-BA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hr-BA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94555"/>
            <a:ext cx="9144000" cy="1048339"/>
          </a:xfrm>
        </p:spPr>
        <p:txBody>
          <a:bodyPr/>
          <a:lstStyle/>
          <a:p>
            <a:r>
              <a:rPr lang="bs-Latn-BA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Author Name, Second Author Name,...</a:t>
            </a:r>
          </a:p>
          <a:p>
            <a:r>
              <a:rPr lang="bs-Latn-BA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  <a:endParaRPr lang="hr-BA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3590"/>
            <a:ext cx="12192000" cy="218149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 b="1" dirty="0"/>
          </a:p>
          <a:p>
            <a:pPr algn="ctr"/>
            <a:endParaRPr lang="bs-Latn-BA" b="1" dirty="0"/>
          </a:p>
          <a:p>
            <a:pPr algn="ctr"/>
            <a:r>
              <a:rPr lang="bs-Latn-BA" sz="4200" b="1" dirty="0"/>
              <a:t>  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bs-Latn-BA" sz="4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 Annual Days of BHAAAS in B</a:t>
            </a:r>
            <a:r>
              <a:rPr lang="bs-Latn-BA" sz="40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bs-Latn-B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bs-Latn-BA" b="1" dirty="0"/>
          </a:p>
          <a:p>
            <a:pPr algn="ctr"/>
            <a:r>
              <a:rPr lang="en-US" sz="16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Symposium on Innovative and Interdisciplinary Applications of Advanced Technologies</a:t>
            </a:r>
            <a:r>
              <a:rPr lang="bs-Latn-BA" sz="16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IAT 2025</a:t>
            </a:r>
            <a:endParaRPr lang="hr-BA" sz="1650" dirty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niOkvir 23">
            <a:extLst>
              <a:ext uri="{FF2B5EF4-FFF2-40B4-BE49-F238E27FC236}">
                <a16:creationId xmlns:a16="http://schemas.microsoft.com/office/drawing/2014/main" id="{FC56B903-1DFB-4B3F-92E3-23A7A06973DF}"/>
              </a:ext>
            </a:extLst>
          </p:cNvPr>
          <p:cNvSpPr txBox="1"/>
          <p:nvPr/>
        </p:nvSpPr>
        <p:spPr>
          <a:xfrm>
            <a:off x="0" y="6273225"/>
            <a:ext cx="12192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bs-Latn-BA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bs-Latn-BA" sz="1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bs-Latn-BA" sz="1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</a:t>
            </a:r>
            <a:r>
              <a:rPr lang="bs-Latn-BA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5 - Sarajevo, Bosnia and Herzegovina</a:t>
            </a:r>
            <a:endParaRPr lang="hr-BA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742" y="165051"/>
            <a:ext cx="1184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Bosnian-Herzegovinian American Academy of Arts and Sciences</a:t>
            </a:r>
            <a:endParaRPr lang="hr-BA" sz="4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BHAAAS | Bosnian-Herzegovinian American Academy of Arts and Sciences BHAAAS">
            <a:extLst>
              <a:ext uri="{FF2B5EF4-FFF2-40B4-BE49-F238E27FC236}">
                <a16:creationId xmlns:a16="http://schemas.microsoft.com/office/drawing/2014/main" id="{780C03E0-4001-A1E3-CDBD-D8FDCCC9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769" y="2840692"/>
            <a:ext cx="614497" cy="61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7BB88A-555B-DF25-1896-A094E5E607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156" y="2840692"/>
            <a:ext cx="2452523" cy="93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8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492"/>
            <a:ext cx="10515600" cy="1364117"/>
          </a:xfrm>
        </p:spPr>
        <p:txBody>
          <a:bodyPr>
            <a:normAutofit/>
          </a:bodyPr>
          <a:lstStyle/>
          <a:p>
            <a:r>
              <a:rPr lang="bs-Latn-BA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bs-Latn-BA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BA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240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hr-B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1" y="67826"/>
            <a:ext cx="1061792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s-Latn-BA" b="1" dirty="0">
                <a:solidFill>
                  <a:schemeClr val="bg1"/>
                </a:solidFill>
              </a:rPr>
              <a:t>     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b="1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Annual Days of BHAAAS in B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IAT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85812" y="6356350"/>
            <a:ext cx="5854817" cy="365125"/>
          </a:xfrm>
        </p:spPr>
        <p:txBody>
          <a:bodyPr/>
          <a:lstStyle/>
          <a:p>
            <a:pPr fontAlgn="base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bs-Latn-BA" sz="14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bs-Latn-BA" sz="14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5 - Sarajevo, Bosnia and Herzegovina</a:t>
            </a:r>
            <a:endParaRPr lang="hr-BA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z="1800" b="1" smtClean="0">
                <a:solidFill>
                  <a:srgbClr val="002060"/>
                </a:solidFill>
              </a:rPr>
              <a:t>2</a:t>
            </a:fld>
            <a:endParaRPr lang="hr-BA" sz="1800" b="1" dirty="0">
              <a:solidFill>
                <a:srgbClr val="002060"/>
              </a:solidFill>
            </a:endParaRPr>
          </a:p>
        </p:txBody>
      </p:sp>
      <p:pic>
        <p:nvPicPr>
          <p:cNvPr id="11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458" y="560236"/>
            <a:ext cx="925789" cy="93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1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BA" dirty="0">
              <a:solidFill>
                <a:srgbClr val="00206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172200" y="1852258"/>
            <a:ext cx="5181600" cy="4351338"/>
          </a:xfrm>
        </p:spPr>
        <p:txBody>
          <a:bodyPr/>
          <a:lstStyle/>
          <a:p>
            <a:endParaRPr lang="hr-BA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z="1800" b="1" smtClean="0">
                <a:solidFill>
                  <a:srgbClr val="002060"/>
                </a:solidFill>
              </a:rPr>
              <a:t>3</a:t>
            </a:fld>
            <a:endParaRPr lang="hr-BA" sz="1800" b="1" dirty="0">
              <a:solidFill>
                <a:srgbClr val="002060"/>
              </a:solidFill>
            </a:endParaRP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42ED6B55-000C-4125-8AB4-972C4B78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5812" y="6356350"/>
            <a:ext cx="5854817" cy="365125"/>
          </a:xfrm>
        </p:spPr>
        <p:txBody>
          <a:bodyPr/>
          <a:lstStyle/>
          <a:p>
            <a:pPr fontAlgn="base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bs-Latn-BA" sz="14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bs-Latn-BA" sz="14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5 - Sarajevo, Bosnia and Herzegovina</a:t>
            </a:r>
            <a:endParaRPr lang="hr-BA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7067CCE-C50B-4498-A14F-96106D5D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C7D4A05-A696-4FD1-907D-B1AE1915F402}"/>
              </a:ext>
            </a:extLst>
          </p:cNvPr>
          <p:cNvSpPr txBox="1">
            <a:spLocks/>
          </p:cNvSpPr>
          <p:nvPr/>
        </p:nvSpPr>
        <p:spPr>
          <a:xfrm>
            <a:off x="838200" y="252492"/>
            <a:ext cx="10515600" cy="1364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s-Latn-BA" sz="4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bs-Latn-BA" sz="4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BA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03DBC9-AD9A-43F6-91BB-AF83D8D190A8}"/>
              </a:ext>
            </a:extLst>
          </p:cNvPr>
          <p:cNvSpPr txBox="1"/>
          <p:nvPr/>
        </p:nvSpPr>
        <p:spPr>
          <a:xfrm>
            <a:off x="838201" y="67826"/>
            <a:ext cx="1061792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s-Latn-BA" b="1" dirty="0">
                <a:solidFill>
                  <a:schemeClr val="bg1"/>
                </a:solidFill>
              </a:rPr>
              <a:t>     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b="1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Annual Days of BHAAAS in B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IAT 2025</a:t>
            </a:r>
          </a:p>
        </p:txBody>
      </p:sp>
      <p:pic>
        <p:nvPicPr>
          <p:cNvPr id="12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458" y="560236"/>
            <a:ext cx="925789" cy="93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22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36371"/>
            <a:ext cx="10515600" cy="2852737"/>
          </a:xfrm>
        </p:spPr>
        <p:txBody>
          <a:bodyPr>
            <a:normAutofit/>
          </a:bodyPr>
          <a:lstStyle/>
          <a:p>
            <a:br>
              <a:rPr lang="bs-Latn-BA" sz="2000" b="1" dirty="0"/>
            </a:br>
            <a:r>
              <a:rPr lang="bs-Latn-BA" sz="2000" b="1" dirty="0"/>
              <a:t>        </a:t>
            </a:r>
            <a:r>
              <a:rPr lang="bs-Latn-B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BA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DFF8-CE9B-4591-BBE6-52CE69916FB8}" type="slidenum">
              <a:rPr lang="hr-BA" sz="1800" b="1" smtClean="0">
                <a:solidFill>
                  <a:srgbClr val="002060"/>
                </a:solidFill>
              </a:rPr>
              <a:t>4</a:t>
            </a:fld>
            <a:endParaRPr lang="hr-BA" sz="1800" b="1" dirty="0">
              <a:solidFill>
                <a:srgbClr val="002060"/>
              </a:solidFill>
            </a:endParaRPr>
          </a:p>
        </p:txBody>
      </p:sp>
      <p:sp>
        <p:nvSpPr>
          <p:cNvPr id="13" name="Naslov 1">
            <a:extLst>
              <a:ext uri="{FF2B5EF4-FFF2-40B4-BE49-F238E27FC236}">
                <a16:creationId xmlns:a16="http://schemas.microsoft.com/office/drawing/2014/main" id="{20D090C4-93C1-4AC3-BC02-4FDF090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504" y="3013590"/>
            <a:ext cx="10515600" cy="1500187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hr-HR" sz="3500" b="1" dirty="0">
                <a:solidFill>
                  <a:srgbClr val="002060"/>
                </a:solidFill>
              </a:rPr>
              <a:t>T</a:t>
            </a:r>
            <a:r>
              <a:rPr lang="en-US" sz="3500" b="1" dirty="0">
                <a:solidFill>
                  <a:srgbClr val="002060"/>
                </a:solidFill>
              </a:rPr>
              <a:t>hank you for your attention</a:t>
            </a:r>
            <a:r>
              <a:rPr lang="hr-HR" sz="3500" b="1" dirty="0">
                <a:solidFill>
                  <a:srgbClr val="002060"/>
                </a:solidFill>
              </a:rPr>
              <a:t>!</a:t>
            </a:r>
          </a:p>
        </p:txBody>
      </p:sp>
      <p:sp>
        <p:nvSpPr>
          <p:cNvPr id="14" name="Naslov 1">
            <a:extLst>
              <a:ext uri="{FF2B5EF4-FFF2-40B4-BE49-F238E27FC236}">
                <a16:creationId xmlns:a16="http://schemas.microsoft.com/office/drawing/2014/main" id="{20D090C4-93C1-4AC3-BC02-4FDF09002C04}"/>
              </a:ext>
            </a:extLst>
          </p:cNvPr>
          <p:cNvSpPr txBox="1">
            <a:spLocks/>
          </p:cNvSpPr>
          <p:nvPr/>
        </p:nvSpPr>
        <p:spPr>
          <a:xfrm>
            <a:off x="658676" y="378803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rgbClr val="0070C0"/>
                </a:solidFill>
              </a:rPr>
              <a:t>Corresponding Author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Contact info</a:t>
            </a:r>
            <a:r>
              <a:rPr lang="bs-Latn-BA" b="1" dirty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9" name="Slika 8">
            <a:extLst>
              <a:ext uri="{FF2B5EF4-FFF2-40B4-BE49-F238E27FC236}">
                <a16:creationId xmlns:a16="http://schemas.microsoft.com/office/drawing/2014/main" id="{1CF8FEF5-5FB5-435E-9A7E-8B934B06B5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84646" y="5762993"/>
            <a:ext cx="537025" cy="576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0" name="Pravokutnik 6">
            <a:extLst>
              <a:ext uri="{FF2B5EF4-FFF2-40B4-BE49-F238E27FC236}">
                <a16:creationId xmlns:a16="http://schemas.microsoft.com/office/drawing/2014/main" id="{2AD77F42-F6E4-4D2F-A8C0-630508F7B935}"/>
              </a:ext>
            </a:extLst>
          </p:cNvPr>
          <p:cNvSpPr/>
          <p:nvPr/>
        </p:nvSpPr>
        <p:spPr>
          <a:xfrm>
            <a:off x="5021671" y="5866327"/>
            <a:ext cx="2000869" cy="36933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BA" b="1" dirty="0">
                <a:solidFill>
                  <a:srgbClr val="000000"/>
                </a:solidFill>
              </a:rPr>
              <a:t>https://bhaaas.org</a:t>
            </a:r>
            <a:endParaRPr lang="hr-BA" b="1" i="0" u="none" strike="noStrike" kern="1200" cap="none" spc="0" baseline="0" dirty="0">
              <a:solidFill>
                <a:srgbClr val="000000"/>
              </a:solidFill>
              <a:uFillTx/>
              <a:latin typeface="Calibri"/>
              <a:hlinkClick r:id="rId3"/>
            </a:endParaRP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25E38D28-9FFB-4C8B-BB45-09F2680A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5812" y="6356350"/>
            <a:ext cx="5854817" cy="365125"/>
          </a:xfrm>
        </p:spPr>
        <p:txBody>
          <a:bodyPr/>
          <a:lstStyle/>
          <a:p>
            <a:pPr fontAlgn="base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bs-Latn-BA" sz="14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bs-Latn-BA" sz="14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5 - Sarajevo, Bosnia and Herzegovina</a:t>
            </a:r>
            <a:endParaRPr lang="hr-BA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8E5215-A8EA-4D1F-9EE4-BF57F792D0E8}"/>
              </a:ext>
            </a:extLst>
          </p:cNvPr>
          <p:cNvSpPr txBox="1"/>
          <p:nvPr/>
        </p:nvSpPr>
        <p:spPr>
          <a:xfrm>
            <a:off x="838201" y="67826"/>
            <a:ext cx="1061792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s-Latn-BA" b="1" dirty="0">
                <a:solidFill>
                  <a:schemeClr val="bg1"/>
                </a:solidFill>
              </a:rPr>
              <a:t>     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b="1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Annual Days of BHAAAS in B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bs-Latn-B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bs-Latn-BA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IAT 2025</a:t>
            </a:r>
          </a:p>
        </p:txBody>
      </p:sp>
      <p:pic>
        <p:nvPicPr>
          <p:cNvPr id="4" name="Picture 2" descr="BHAAAS | Bosnian-Herzegovinian American Academy of Arts and Sciences BHAAAS">
            <a:extLst>
              <a:ext uri="{FF2B5EF4-FFF2-40B4-BE49-F238E27FC236}">
                <a16:creationId xmlns:a16="http://schemas.microsoft.com/office/drawing/2014/main" id="{9EB250EB-20B1-DC06-21E7-85737733D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826" y="1518073"/>
            <a:ext cx="614497" cy="61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4DA014-8697-9C35-74F4-A65A67EEC2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213" y="1518073"/>
            <a:ext cx="2452523" cy="93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163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</vt:lpstr>
      <vt:lpstr>TITLE </vt:lpstr>
      <vt:lpstr> </vt:lpstr>
      <vt:lpstr>       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Dobar Znak</dc:creator>
  <cp:lastModifiedBy>Almir Karabegovic</cp:lastModifiedBy>
  <cp:revision>23</cp:revision>
  <dcterms:created xsi:type="dcterms:W3CDTF">2021-05-31T18:18:49Z</dcterms:created>
  <dcterms:modified xsi:type="dcterms:W3CDTF">2025-04-22T11:30:49Z</dcterms:modified>
</cp:coreProperties>
</file>